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6"/>
  </p:notesMasterIdLst>
  <p:handoutMasterIdLst>
    <p:handoutMasterId r:id="rId17"/>
  </p:handoutMasterIdLst>
  <p:sldIdLst>
    <p:sldId id="354" r:id="rId2"/>
    <p:sldId id="361" r:id="rId3"/>
    <p:sldId id="364" r:id="rId4"/>
    <p:sldId id="363" r:id="rId5"/>
    <p:sldId id="365" r:id="rId6"/>
    <p:sldId id="366" r:id="rId7"/>
    <p:sldId id="374" r:id="rId8"/>
    <p:sldId id="375" r:id="rId9"/>
    <p:sldId id="367" r:id="rId10"/>
    <p:sldId id="373" r:id="rId11"/>
    <p:sldId id="368" r:id="rId12"/>
    <p:sldId id="360" r:id="rId13"/>
    <p:sldId id="376" r:id="rId14"/>
    <p:sldId id="377"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80503" autoAdjust="0"/>
  </p:normalViewPr>
  <p:slideViewPr>
    <p:cSldViewPr snapToGrid="0" showGuides="1">
      <p:cViewPr varScale="1">
        <p:scale>
          <a:sx n="103" d="100"/>
          <a:sy n="103" d="100"/>
        </p:scale>
        <p:origin x="-1770" y="-90"/>
      </p:cViewPr>
      <p:guideLst>
        <p:guide orient="horz" pos="1219"/>
        <p:guide orient="horz" pos="147"/>
        <p:guide orient="horz"/>
        <p:guide orient="horz" pos="3756"/>
        <p:guide pos="339"/>
        <p:guide pos="5633"/>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20-5-2015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20/05/2015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r>
              <a:rPr lang="en-GB" sz="1200" b="1" kern="1200" dirty="0" smtClean="0">
                <a:solidFill>
                  <a:schemeClr val="tx1"/>
                </a:solidFill>
                <a:effectLst/>
                <a:latin typeface="+mn-lt"/>
                <a:ea typeface="+mn-ea"/>
                <a:cs typeface="+mn-cs"/>
              </a:rPr>
              <a:t>Objective of the national forest monitoring system</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As part of the UNFCCC REDD+ mitigation mechanism, countries need to establish a system for measurement, reporting, and verification (MRV) of greenhouse gas (GHG) emissions. The Democratic Republic of Congo (DRC) is one of the countries participating in REDD+ and has developed a Readiness Preparation Proposal (R-PP), which provides information on how the country proposes to develop a national forest monitoring system and perform MRV for REDD+. The objective of the DRC’s national forest monitoring system is to monitor the five REDD+ activities and measure and report anthropogenic GHG emissions by sources and removals by sinks, in accordance with the IPCC requirements for monitoring and reporting. The MRV system in the DRC aims to establish a GHG inventory at Tier 2 level, which is based on multitemporal inventory data, includes country-specific estimates of emission factors, and includes uncertainty analysis of the reported data. The system may be improved toward a Tier 3 level in the future. The DRC intends to use a regional approach to minimize the costs for MRV and still provide reliable data at national level.</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Design of national forest monitoring system for MRV of REDD+</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national forest monitoring system includes three different components to perform measurement and reporting of GHG emissions for REDD+:</a:t>
            </a:r>
          </a:p>
          <a:p>
            <a:r>
              <a:rPr lang="en-GB" sz="1200" kern="1200" dirty="0" smtClean="0">
                <a:solidFill>
                  <a:schemeClr val="tx1"/>
                </a:solidFill>
                <a:effectLst/>
                <a:latin typeface="+mn-lt"/>
                <a:ea typeface="+mn-ea"/>
                <a:cs typeface="+mn-cs"/>
              </a:rPr>
              <a:t> </a:t>
            </a:r>
          </a:p>
          <a:p>
            <a:pPr marL="171450" lvl="0" indent="-171450">
              <a:buFontTx/>
              <a:buChar char="-"/>
            </a:pPr>
            <a:r>
              <a:rPr lang="en-GB" sz="1200" kern="1200" dirty="0" smtClean="0">
                <a:solidFill>
                  <a:schemeClr val="tx1"/>
                </a:solidFill>
                <a:effectLst/>
                <a:latin typeface="+mn-lt"/>
                <a:ea typeface="+mn-ea"/>
                <a:cs typeface="+mn-cs"/>
              </a:rPr>
              <a:t>Satellite Land Monitoring System (SLMS): a system that monitors changes in forest area with use of remote sensing, following a sampling approach (the “M” of MRV)</a:t>
            </a:r>
          </a:p>
          <a:p>
            <a:pPr marL="171450" lvl="0" indent="-171450">
              <a:buFontTx/>
              <a:buChar char="-"/>
            </a:pPr>
            <a:r>
              <a:rPr lang="en-GB" sz="1200" kern="1200" dirty="0" smtClean="0">
                <a:solidFill>
                  <a:schemeClr val="tx1"/>
                </a:solidFill>
                <a:effectLst/>
                <a:latin typeface="+mn-lt"/>
                <a:ea typeface="+mn-ea"/>
                <a:cs typeface="+mn-cs"/>
              </a:rPr>
              <a:t>National Forest Inventory (NFI): a system for measuring carbon stocks in the five different carbon pools for the main forest types, using community-type monitoring following a sampling approach (the “M” of MRV).</a:t>
            </a:r>
          </a:p>
          <a:p>
            <a:pPr marL="171450" lvl="0" indent="-171450">
              <a:buFontTx/>
              <a:buChar char="-"/>
            </a:pPr>
            <a:r>
              <a:rPr lang="en-GB" sz="1200" kern="1200" dirty="0" smtClean="0">
                <a:solidFill>
                  <a:schemeClr val="tx1"/>
                </a:solidFill>
                <a:effectLst/>
                <a:latin typeface="+mn-lt"/>
                <a:ea typeface="+mn-ea"/>
                <a:cs typeface="+mn-cs"/>
              </a:rPr>
              <a:t>National GHGs inventory: reporting through the GHG inventory of the DRC (the “R” of MRV).</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Apart from these measurement and reporting functions, the UNFCCC will perform an independent and transparent verification process to verify the submitted data (the “V” of MRV).</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basic function to estimate changes forest carbon stocks is: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Emission estimates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equivalent) = Activity Data x Emission Factors</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Activity data </a:t>
            </a:r>
            <a:r>
              <a:rPr lang="en-GB" sz="1200" kern="1200" dirty="0" smtClean="0">
                <a:solidFill>
                  <a:schemeClr val="tx1"/>
                </a:solidFill>
                <a:effectLst/>
                <a:latin typeface="+mn-lt"/>
                <a:ea typeface="+mn-ea"/>
                <a:cs typeface="+mn-cs"/>
              </a:rPr>
              <a:t>refers to the area of forest change (in hectares), and </a:t>
            </a:r>
            <a:r>
              <a:rPr lang="en-GB" sz="1200" i="1" kern="1200" dirty="0" smtClean="0">
                <a:solidFill>
                  <a:schemeClr val="tx1"/>
                </a:solidFill>
                <a:effectLst/>
                <a:latin typeface="+mn-lt"/>
                <a:ea typeface="+mn-ea"/>
                <a:cs typeface="+mn-cs"/>
              </a:rPr>
              <a:t>emission factor </a:t>
            </a:r>
            <a:r>
              <a:rPr lang="en-GB" sz="1200" kern="1200" dirty="0" smtClean="0">
                <a:solidFill>
                  <a:schemeClr val="tx1"/>
                </a:solidFill>
                <a:effectLst/>
                <a:latin typeface="+mn-lt"/>
                <a:ea typeface="+mn-ea"/>
                <a:cs typeface="+mn-cs"/>
              </a:rPr>
              <a:t>relates to the carbon stock change estimations per unit of activity (in carbon per hectare). The DRC will obtain activity data through the Satellite Land Monitoring System and data on emission factors by using the NFI. All national level and trend estimates as well as the emission factors, activity data, and other estimation parameters should be accompanied by uncertainty estimates.</a:t>
            </a:r>
          </a:p>
          <a:p>
            <a:r>
              <a:rPr lang="en-GB" sz="1200" kern="1200" dirty="0" smtClean="0">
                <a:solidFill>
                  <a:schemeClr val="tx1"/>
                </a:solidFill>
                <a:effectLst/>
                <a:latin typeface="+mn-lt"/>
                <a:ea typeface="+mn-ea"/>
                <a:cs typeface="+mn-cs"/>
              </a:rPr>
              <a:t> </a:t>
            </a:r>
          </a:p>
          <a:p>
            <a:r>
              <a:rPr lang="en-GB" sz="1200" i="1" u="none" kern="1200" dirty="0" smtClean="0">
                <a:solidFill>
                  <a:schemeClr val="tx1"/>
                </a:solidFill>
                <a:effectLst/>
                <a:latin typeface="+mn-lt"/>
                <a:ea typeface="+mn-ea"/>
                <a:cs typeface="+mn-cs"/>
              </a:rPr>
              <a:t>Satellite Land Monitoring System</a:t>
            </a:r>
          </a:p>
          <a:p>
            <a:r>
              <a:rPr lang="en-GB" sz="1200" kern="1200" dirty="0" smtClean="0">
                <a:solidFill>
                  <a:schemeClr val="tx1"/>
                </a:solidFill>
                <a:effectLst/>
                <a:latin typeface="+mn-lt"/>
                <a:ea typeface="+mn-ea"/>
                <a:cs typeface="+mn-cs"/>
              </a:rPr>
              <a:t>The DRC proposes to use IPCC Approach 3 to track forest and other land conversions on a spatially explicit basis and to estimate changes in forest area. The country plans to set up a national monitoring system based on remote sensing to obtain annual activity data estimates for the whole national territory. This will be complemented by field data measurements, obtained with the NFI, which can be used as training data for the remote sensing images and as ground verification.</a:t>
            </a:r>
          </a:p>
          <a:p>
            <a:r>
              <a:rPr lang="en-GB" sz="1200"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u="none" kern="1200" dirty="0" smtClean="0">
                <a:solidFill>
                  <a:schemeClr val="tx1"/>
                </a:solidFill>
                <a:effectLst/>
                <a:latin typeface="+mn-lt"/>
                <a:ea typeface="+mn-ea"/>
                <a:cs typeface="+mn-cs"/>
              </a:rPr>
              <a:t>National Forest Inventory</a:t>
            </a:r>
          </a:p>
          <a:p>
            <a:r>
              <a:rPr lang="en-GB" sz="1200" kern="1200" dirty="0" smtClean="0">
                <a:solidFill>
                  <a:schemeClr val="tx1"/>
                </a:solidFill>
                <a:effectLst/>
                <a:latin typeface="+mn-lt"/>
                <a:ea typeface="+mn-ea"/>
                <a:cs typeface="+mn-cs"/>
              </a:rPr>
              <a:t>The national forest inventory will provide main information on emission factors. Emission factors need to be obtained for five different carbon pools: aboveground biomass, belowground biomass, litter, deadwood, and soil organic matter. The DRC proposes a “three-stage inventory with stratified systematic random sampling in combination with optimum allocation.” The three-stage inventory will contain the following three stages: (1) forest area preassessment and stratification, (2) presampling, and (3) final sampling and assessment. The inventory will be conducted following specific measurement protocols. Stratification divides the land area in nonoverlapping groups of land cover and forest strata. Each land cover and forest strata has its own carbon density with corresponding emission factors. In each stratum one or more random sampling points will be taken to perform the forest inventory and obtain data on the number of trees, basal area, timber volume per species, total timber volume, etc. The optimum allocation approach intends to give the most accurate information for the recourses that are available.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Quality control and quality assurance are important aspects of the effort, and in order to ensure quality of the inventory data, error estimates have to be provided for the field measurements, data compilation, and data analysis. To ensure transparency, the database with field measurements and calculations will be publicly available and the activity data will be available through a web-based geographic information system (GIS).</a:t>
            </a:r>
            <a:endParaRPr lang="en-US" dirty="0" smtClean="0"/>
          </a:p>
          <a:p>
            <a:pPr>
              <a:buFont typeface="Arial" pitchFamily="34" charset="0"/>
              <a:buChar char="•"/>
            </a:pPr>
            <a:endParaRPr lang="en-US" dirty="0" smtClean="0"/>
          </a:p>
          <a:p>
            <a:pPr>
              <a:buFont typeface="Arial" pitchFamily="34" charset="0"/>
              <a:buNone/>
            </a:pPr>
            <a:r>
              <a:rPr lang="en-US" u="none" dirty="0" smtClean="0"/>
              <a:t>Source: DRC 2010. </a:t>
            </a: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2</a:t>
            </a:fld>
            <a:endParaRPr lang="en-GB" dirty="0"/>
          </a:p>
        </p:txBody>
      </p:sp>
    </p:spTree>
    <p:extLst>
      <p:ext uri="{BB962C8B-B14F-4D97-AF65-F5344CB8AC3E}">
        <p14:creationId xmlns:p14="http://schemas.microsoft.com/office/powerpoint/2010/main" val="217552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r>
              <a:rPr lang="en-US" dirty="0" smtClean="0"/>
              <a:t>Developing institutional capacity is essential</a:t>
            </a:r>
            <a:r>
              <a:rPr lang="en-US" baseline="0" dirty="0" smtClean="0"/>
              <a:t>. </a:t>
            </a:r>
            <a:r>
              <a:rPr lang="en-GB" sz="1200" kern="1200" dirty="0" smtClean="0">
                <a:solidFill>
                  <a:schemeClr val="tx1"/>
                </a:solidFill>
                <a:latin typeface="+mn-lt"/>
                <a:ea typeface="+mn-ea"/>
                <a:cs typeface="+mn-cs"/>
              </a:rPr>
              <a:t>A strong institutional set-up and partnerships and cooperation on all levels is needed to provide the framework.</a:t>
            </a: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11</a:t>
            </a:fld>
            <a:endParaRPr lang="en-GB" dirty="0"/>
          </a:p>
        </p:txBody>
      </p:sp>
    </p:spTree>
    <p:extLst>
      <p:ext uri="{BB962C8B-B14F-4D97-AF65-F5344CB8AC3E}">
        <p14:creationId xmlns:p14="http://schemas.microsoft.com/office/powerpoint/2010/main" val="372991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Monitoring of safeguards and co-benefits</a:t>
            </a: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In order to achieve effective, efficient, and equitable implementation of REDD+, apart from monitoring carbon, MRV also includes monitoring of aspects related to governance, economic, environmental, and sociocultural dimensions. </a:t>
            </a:r>
          </a:p>
          <a:p>
            <a:pPr marL="171450" indent="-171450">
              <a:buFontTx/>
              <a:buChar char="-"/>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Governance should be transparent and accountable and involve the participation of local communities. Economic aspects are related to the distribution of costs and benefits for REDD+. Environmental aspects are also known as the co-benefits of REDD+ and include forest functions and services, such as water quality, nontimber forest products, and biodiversity. The effects of the economic benefits of REDD+ on the sociocultural dimension could include health, education, and quality of public services, among others.</a:t>
            </a:r>
          </a:p>
          <a:p>
            <a:pPr marL="171450" indent="-171450">
              <a:buFontTx/>
              <a:buChar char="-"/>
            </a:pPr>
            <a:endParaRPr lang="en-GB"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latin typeface="+mn-lt"/>
                <a:ea typeface="+mn-ea"/>
                <a:cs typeface="+mn-cs"/>
              </a:rPr>
              <a:t>Monitoring of these four dimensions is related to the safeguards of REDD+ that ensure that there are no negative effects for the local people and the environment. An integrated MRV system will be established using a participatory approach for implementing REDD+ MRV. Data from various scales and levels need to be integrated during the data collection, production, and consolidation process. The NFI will serve different forest management purposes and may also provide data on biodiversity and socioeconomic factors.</a:t>
            </a: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3</a:t>
            </a:fld>
            <a:endParaRPr lang="en-GB" dirty="0"/>
          </a:p>
        </p:txBody>
      </p:sp>
    </p:spTree>
    <p:extLst>
      <p:ext uri="{BB962C8B-B14F-4D97-AF65-F5344CB8AC3E}">
        <p14:creationId xmlns:p14="http://schemas.microsoft.com/office/powerpoint/2010/main" val="136457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en-GB" sz="1200" b="1" kern="1200" dirty="0" smtClean="0">
                <a:solidFill>
                  <a:schemeClr val="tx1"/>
                </a:solidFill>
                <a:effectLst/>
                <a:latin typeface="+mn-lt"/>
                <a:ea typeface="+mn-ea"/>
                <a:cs typeface="+mn-cs"/>
              </a:rPr>
              <a:t>Institutions  and capacity building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following national institutions will be involved in the implementation of the REDD+ MRV system:</a:t>
            </a:r>
          </a:p>
          <a:p>
            <a:pPr marL="171450" lvl="0" indent="-171450">
              <a:buFont typeface="Arial" charset="0"/>
              <a:buChar char="•"/>
            </a:pPr>
            <a:r>
              <a:rPr lang="en-GB" sz="1200" kern="1200" dirty="0" smtClean="0">
                <a:solidFill>
                  <a:schemeClr val="tx1"/>
                </a:solidFill>
                <a:effectLst/>
                <a:latin typeface="+mn-lt"/>
                <a:ea typeface="+mn-ea"/>
                <a:cs typeface="+mn-cs"/>
              </a:rPr>
              <a:t>Directorate of Forest Inventory and Management (DIAF), which is responsible for the implementation of the NFI and SLMS</a:t>
            </a:r>
          </a:p>
          <a:p>
            <a:pPr marL="171450" lvl="0" indent="-171450">
              <a:buFont typeface="Arial" charset="0"/>
              <a:buChar char="•"/>
            </a:pPr>
            <a:r>
              <a:rPr lang="en-GB" sz="1200" kern="1200" dirty="0" smtClean="0">
                <a:solidFill>
                  <a:schemeClr val="tx1"/>
                </a:solidFill>
                <a:effectLst/>
                <a:latin typeface="+mn-lt"/>
                <a:ea typeface="+mn-ea"/>
                <a:cs typeface="+mn-cs"/>
              </a:rPr>
              <a:t>Directorate of Sustainable Development (DDD), which is responsible for compiling a national GHG inventory and reporting this to the UNFCCC</a:t>
            </a:r>
          </a:p>
          <a:p>
            <a:pPr marL="171450" lvl="0" indent="-171450">
              <a:buFont typeface="Arial" charset="0"/>
              <a:buChar char="•"/>
            </a:pPr>
            <a:r>
              <a:rPr lang="en-GB" sz="1200" kern="1200" dirty="0" smtClean="0">
                <a:solidFill>
                  <a:schemeClr val="tx1"/>
                </a:solidFill>
                <a:effectLst/>
                <a:latin typeface="+mn-lt"/>
                <a:ea typeface="+mn-ea"/>
                <a:cs typeface="+mn-cs"/>
              </a:rPr>
              <a:t>Universities of Kisangani and Kinshasa, where training is given on how to implement the NFI</a:t>
            </a:r>
          </a:p>
          <a:p>
            <a:r>
              <a:rPr lang="en-GB" sz="1200" kern="1200" dirty="0" smtClean="0">
                <a:solidFill>
                  <a:schemeClr val="tx1"/>
                </a:solidFill>
                <a:effectLst/>
                <a:latin typeface="+mn-lt"/>
                <a:ea typeface="+mn-ea"/>
                <a:cs typeface="+mn-cs"/>
              </a:rPr>
              <a:t> </a:t>
            </a:r>
          </a:p>
          <a:p>
            <a:pPr marL="171450" indent="-171450">
              <a:buFontTx/>
              <a:buChar char="-"/>
            </a:pPr>
            <a:r>
              <a:rPr lang="en-GB" sz="1200" kern="1200" dirty="0" smtClean="0">
                <a:solidFill>
                  <a:schemeClr val="tx1"/>
                </a:solidFill>
                <a:effectLst/>
                <a:latin typeface="+mn-lt"/>
                <a:ea typeface="+mn-ea"/>
                <a:cs typeface="+mn-cs"/>
              </a:rPr>
              <a:t>The DRC is in the first phase of establishing REDD+ MRV and there is a need for institutional and technical capacity building. </a:t>
            </a:r>
          </a:p>
          <a:p>
            <a:pPr marL="0" indent="0">
              <a:buFontTx/>
              <a:buNone/>
            </a:pPr>
            <a:endParaRPr lang="en-GB" sz="1200" kern="1200" dirty="0" smtClean="0">
              <a:solidFill>
                <a:schemeClr val="tx1"/>
              </a:solidFill>
              <a:effectLst/>
              <a:latin typeface="+mn-lt"/>
              <a:ea typeface="+mn-ea"/>
              <a:cs typeface="+mn-cs"/>
            </a:endParaRPr>
          </a:p>
          <a:p>
            <a:pPr marL="171450" indent="-171450">
              <a:buFontTx/>
              <a:buChar char="-"/>
            </a:pPr>
            <a:r>
              <a:rPr lang="en-GB" sz="1200" kern="1200" dirty="0" smtClean="0">
                <a:solidFill>
                  <a:schemeClr val="tx1"/>
                </a:solidFill>
                <a:effectLst/>
                <a:latin typeface="+mn-lt"/>
                <a:ea typeface="+mn-ea"/>
                <a:cs typeface="+mn-cs"/>
              </a:rPr>
              <a:t>There is some national expertise, which forms a starting point for capacity building, and the aim is to involve local communities, NGOs, different government agencies and institutions, and the private sector in carrying out the MRV activities. However, it is necessary to establish new office space and field stations. </a:t>
            </a:r>
          </a:p>
          <a:p>
            <a:pPr marL="171450" indent="-171450">
              <a:buFontTx/>
              <a:buChar char="-"/>
            </a:pPr>
            <a:endParaRPr lang="en-GB" sz="1200" kern="1200" dirty="0" smtClean="0">
              <a:solidFill>
                <a:schemeClr val="tx1"/>
              </a:solidFill>
              <a:effectLst/>
              <a:latin typeface="+mn-lt"/>
              <a:ea typeface="+mn-ea"/>
              <a:cs typeface="+mn-cs"/>
            </a:endParaRPr>
          </a:p>
          <a:p>
            <a:pPr marL="171450" indent="-171450">
              <a:buFontTx/>
              <a:buChar char="-"/>
            </a:pPr>
            <a:r>
              <a:rPr lang="en-GB" sz="1200" kern="1200" dirty="0" smtClean="0">
                <a:solidFill>
                  <a:schemeClr val="tx1"/>
                </a:solidFill>
                <a:effectLst/>
                <a:latin typeface="+mn-lt"/>
                <a:ea typeface="+mn-ea"/>
                <a:cs typeface="+mn-cs"/>
              </a:rPr>
              <a:t>With help of international expertise and training, technical and institutional capacities will be built to result in a fully operational MRV system. These activities will involve training of staff to familiarize them with the international requirements from UNFCCC and IPCC and how to report their GHG emissions and removals. They will also need to learn technical aspects of the effort, such as the use of remote sensing and GIS techniques, how to take field measurements, and how to manage data.</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indent="-171450">
              <a:buFontTx/>
              <a:buChar char="-"/>
            </a:pPr>
            <a:endParaRPr lang="en-US"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4</a:t>
            </a:fld>
            <a:endParaRPr lang="en-GB" dirty="0"/>
          </a:p>
        </p:txBody>
      </p:sp>
    </p:spTree>
    <p:extLst>
      <p:ext uri="{BB962C8B-B14F-4D97-AF65-F5344CB8AC3E}">
        <p14:creationId xmlns:p14="http://schemas.microsoft.com/office/powerpoint/2010/main" val="389264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en-GB" sz="1200" b="1" kern="1200" dirty="0" smtClean="0">
                <a:solidFill>
                  <a:schemeClr val="tx1"/>
                </a:solidFill>
                <a:effectLst/>
                <a:latin typeface="+mn-lt"/>
                <a:ea typeface="+mn-ea"/>
                <a:cs typeface="+mn-cs"/>
              </a:rPr>
              <a:t>Introduction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Guyana has been involved in REDD+ since 2008. Since then, considerable progress has been made toward setting up a national REDD+ strategy, implementing pilot demonstration activities, and establishing a national MRV system for REDD+. This started with the development of the Readiness Preparation Note (R-PIN) and Readiness Preparation Proposal (R-PP), which defined the REDD strategies, and continued with the development of a roadmap for building sustained in-country capacities for MRV. Guyana is receiving support from the World Bank FCPF and from the government of Norway during the different REDD+ implementation phases.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Objectives of the capacity-development process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overall goal of the MRV capacity development process in Guyana is the establishment of a sustained MRV system for REDD+ to support annual estimation, reporting, and verification of forest-related carbon emissions and removals on the national level. The system should build on existing capacities and data, taking into account international requirements and national needs. It should contain systematic national MRV and subnational MRV for local REDD+ activities. It should be flexible so that activities can be adjusted according to international agreements and national policies. Development of the MRV system is directly linked with REDD+ policy development, and implementation and national policies should drive MRV activities and vice versa. The development follows the REDD+ phased approach, and capacities are developed along a roadmap that specifies near-term priorities and long-term targets.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Capacity gap assessment for international requirements and national needs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assessment of Guyana’s existing capacities and REDD+ specific characteristics provided the basis for defining the capacity-development needs for an MRV system for Guyana. A capacity-gap assessment is based on the existing national forest monitoring capabilities and the requirements for the MRV system. A roadmap is used to bridge the capacity gap and focus on capacity building for the key action areas.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Bholanath, Dewnath, and Singh 2012;</a:t>
            </a:r>
          </a:p>
          <a:p>
            <a:r>
              <a:rPr lang="en-GB" sz="1200" kern="1200" dirty="0" smtClean="0">
                <a:solidFill>
                  <a:schemeClr val="tx1"/>
                </a:solidFill>
                <a:effectLst/>
                <a:latin typeface="+mn-lt"/>
                <a:ea typeface="+mn-ea"/>
                <a:cs typeface="+mn-cs"/>
              </a:rPr>
              <a:t>Guyana Forestry Commission 2009;</a:t>
            </a:r>
          </a:p>
          <a:p>
            <a:r>
              <a:rPr lang="en-GB" sz="1200" kern="1200" dirty="0" smtClean="0">
                <a:solidFill>
                  <a:schemeClr val="tx1"/>
                </a:solidFill>
                <a:effectLst/>
                <a:latin typeface="+mn-lt"/>
                <a:ea typeface="+mn-ea"/>
                <a:cs typeface="+mn-cs"/>
              </a:rPr>
              <a:t>Herold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Bholanath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2009. </a:t>
            </a:r>
            <a:endParaRPr lang="en-GB" sz="1200"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5</a:t>
            </a:fld>
            <a:endParaRPr lang="en-GB" dirty="0"/>
          </a:p>
        </p:txBody>
      </p:sp>
    </p:spTree>
    <p:extLst>
      <p:ext uri="{BB962C8B-B14F-4D97-AF65-F5344CB8AC3E}">
        <p14:creationId xmlns:p14="http://schemas.microsoft.com/office/powerpoint/2010/main" val="366793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en-US" dirty="0" smtClean="0"/>
              <a:t>This  </a:t>
            </a:r>
            <a:r>
              <a:rPr lang="en-US" baseline="0" dirty="0" smtClean="0"/>
              <a:t>table that was used to assess Guyana’s existing data and capacities for national forest monitoring, to comply with the international needs.</a:t>
            </a:r>
          </a:p>
          <a:p>
            <a:pPr marL="0" indent="0">
              <a:buFontTx/>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It included analysis of existing observations, data records, and information for several variables related to REDD+ estimation and reporting. The variables analyzed included activity data (forest area changes), changes in carbon stocks and emission factors, biomass burning, and spatial data infrastructure. These variables and their main focus for REDD+ are listed in this table. The outcome of this assessment is</a:t>
            </a:r>
            <a:r>
              <a:rPr lang="en-GB" sz="1200" kern="1200" baseline="0" dirty="0" smtClean="0">
                <a:solidFill>
                  <a:schemeClr val="tx1"/>
                </a:solidFill>
                <a:effectLst/>
                <a:latin typeface="+mn-lt"/>
                <a:ea typeface="+mn-ea"/>
                <a:cs typeface="+mn-cs"/>
              </a:rPr>
              <a:t> presented in more detail in annex II of the exercises of Module 1.2.</a:t>
            </a:r>
            <a:endParaRPr lang="en-GB" sz="1200" kern="1200" dirty="0" smtClean="0">
              <a:solidFill>
                <a:schemeClr val="tx1"/>
              </a:solidFill>
              <a:effectLst/>
              <a:latin typeface="+mn-lt"/>
              <a:ea typeface="+mn-ea"/>
              <a:cs typeface="+mn-cs"/>
            </a:endParaRPr>
          </a:p>
          <a:p>
            <a:pPr marL="171450" indent="-171450">
              <a:buFontTx/>
              <a:buChar char="-"/>
            </a:pPr>
            <a:endParaRPr lang="en-US" baseline="0" dirty="0" smtClean="0"/>
          </a:p>
          <a:p>
            <a:pPr marL="171450" indent="-171450">
              <a:buFontTx/>
              <a:buChar char="-"/>
            </a:pPr>
            <a:r>
              <a:rPr lang="en-US" baseline="0" dirty="0" smtClean="0"/>
              <a:t>Countries can use this type of table to assess their own available data and capacities and to determine where capacity needs to be developed and which data need to be acquired.</a:t>
            </a:r>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6</a:t>
            </a:fld>
            <a:endParaRPr lang="en-GB" dirty="0"/>
          </a:p>
        </p:txBody>
      </p:sp>
    </p:spTree>
    <p:extLst>
      <p:ext uri="{BB962C8B-B14F-4D97-AF65-F5344CB8AC3E}">
        <p14:creationId xmlns:p14="http://schemas.microsoft.com/office/powerpoint/2010/main" val="301897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a</a:t>
            </a:r>
            <a:r>
              <a:rPr lang="en-GB" sz="1200" kern="1200" dirty="0" smtClean="0">
                <a:solidFill>
                  <a:schemeClr val="tx1"/>
                </a:solidFill>
                <a:effectLst/>
                <a:latin typeface="+mn-lt"/>
                <a:ea typeface="+mn-ea"/>
                <a:cs typeface="+mn-cs"/>
              </a:rPr>
              <a:t>ssessment for national needs included an analysis of the drivers of deforestation and the processes that affect forest carbon stocks.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11 processes in the slide were identified.</a:t>
            </a: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en-GB" dirty="0"/>
          </a:p>
        </p:txBody>
      </p:sp>
    </p:spTree>
    <p:extLst>
      <p:ext uri="{BB962C8B-B14F-4D97-AF65-F5344CB8AC3E}">
        <p14:creationId xmlns:p14="http://schemas.microsoft.com/office/powerpoint/2010/main" val="130324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the 11 forest change drivers, the aspects in the slide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were analysed.</a:t>
            </a: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n-GB" dirty="0"/>
          </a:p>
        </p:txBody>
      </p:sp>
    </p:spTree>
    <p:extLst>
      <p:ext uri="{BB962C8B-B14F-4D97-AF65-F5344CB8AC3E}">
        <p14:creationId xmlns:p14="http://schemas.microsoft.com/office/powerpoint/2010/main" val="220202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Implementing a roadmap for building sustained in-country capacities</a:t>
            </a:r>
            <a:endParaRPr lang="en-GB" sz="1200" b="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Based on an analysis of current data and monitoring activities and capacities for each of the forest processes, activities were suggested to fill the data gap in the near term. This resulted in the seven key action areas depicted on the slide for capacity-building activities.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NL" sz="1200" b="0" kern="1200" dirty="0" smtClean="0">
              <a:solidFill>
                <a:schemeClr val="tx1"/>
              </a:solidFill>
              <a:latin typeface="+mn-lt"/>
              <a:ea typeface="+mn-ea"/>
              <a:cs typeface="+mn-cs"/>
            </a:endParaRPr>
          </a:p>
          <a:p>
            <a:pPr>
              <a:buFont typeface="Arial" pitchFamily="34" charset="0"/>
              <a:buChar char="•"/>
            </a:pPr>
            <a:endParaRPr lang="en-US" b="0" dirty="0"/>
          </a:p>
        </p:txBody>
      </p:sp>
      <p:sp>
        <p:nvSpPr>
          <p:cNvPr id="4" name="Tijdelijke aanduiding voor dianummer 3"/>
          <p:cNvSpPr>
            <a:spLocks noGrp="1"/>
          </p:cNvSpPr>
          <p:nvPr>
            <p:ph type="sldNum" sz="quarter" idx="10"/>
          </p:nvPr>
        </p:nvSpPr>
        <p:spPr/>
        <p:txBody>
          <a:bodyPr/>
          <a:lstStyle/>
          <a:p>
            <a:fld id="{02599C58-F26E-484C-B158-D7CF572B4912}" type="slidenum">
              <a:rPr lang="en-GB" smtClean="0"/>
              <a:pPr/>
              <a:t>9</a:t>
            </a:fld>
            <a:endParaRPr lang="en-GB" dirty="0"/>
          </a:p>
        </p:txBody>
      </p:sp>
    </p:spTree>
    <p:extLst>
      <p:ext uri="{BB962C8B-B14F-4D97-AF65-F5344CB8AC3E}">
        <p14:creationId xmlns:p14="http://schemas.microsoft.com/office/powerpoint/2010/main" val="394301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A roadmap is used to bridge the capacity gap and focus on capacity building for the seven key action areas. The roadmap includes different objectives for each of the three REDD+ implementation phases.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Activities include the development of policies, establishment of missing institutional arrangements, filling of data gaps, filling of methodological gaps, development of technical capacities, and the establishment of a forest reference (emission) level.</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10</a:t>
            </a:fld>
            <a:endParaRPr lang="en-GB" dirty="0"/>
          </a:p>
        </p:txBody>
      </p:sp>
    </p:spTree>
    <p:extLst>
      <p:ext uri="{BB962C8B-B14F-4D97-AF65-F5344CB8AC3E}">
        <p14:creationId xmlns:p14="http://schemas.microsoft.com/office/powerpoint/2010/main" val="128033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cxnSp>
        <p:nvCxnSpPr>
          <p:cNvPr id="7" name="Rechte verbindingslijn 6"/>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cxnSp>
        <p:nvCxnSpPr>
          <p:cNvPr id="5" name="Rechte verbindingslijn 4"/>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cxnSp>
        <p:nvCxnSpPr>
          <p:cNvPr id="6" name="Rechte verbindingslijn 5"/>
          <p:cNvCxnSpPr/>
          <p:nvPr userDrawn="1"/>
        </p:nvCxnSpPr>
        <p:spPr>
          <a:xfrm>
            <a:off x="423081" y="5622879"/>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1.2 </a:t>
            </a:r>
            <a:r>
              <a:rPr lang="en-US" sz="1400" i="1" dirty="0" smtClean="0">
                <a:solidFill>
                  <a:schemeClr val="accent6">
                    <a:lumMod val="50000"/>
                    <a:lumOff val="50000"/>
                  </a:schemeClr>
                </a:solidFill>
                <a:latin typeface="Calibri" panose="020F0502020204030204" pitchFamily="34" charset="0"/>
              </a:rPr>
              <a:t>Framework for building national forest monitoring systems for REDD+</a:t>
            </a: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2" name="Chevron 11"/>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pcc-nggip.iges.or.jp/public/2006gl/vol4.html" TargetMode="External"/><Relationship Id="rId2" Type="http://schemas.openxmlformats.org/officeDocument/2006/relationships/hyperlink" Target="http://www.ipcc-nggip.iges.or.jp/public/gpglulucf/gpglulucf.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99290"/>
          </a:xfrm>
        </p:spPr>
        <p:txBody>
          <a:bodyPr/>
          <a:lstStyle/>
          <a:p>
            <a:r>
              <a:rPr lang="en-US" sz="2800" dirty="0"/>
              <a:t>Module </a:t>
            </a:r>
            <a:r>
              <a:rPr lang="en-US" sz="2800" dirty="0" smtClean="0"/>
              <a:t>1.2 Framework </a:t>
            </a:r>
            <a:r>
              <a:rPr lang="en-US" sz="2800" dirty="0"/>
              <a:t>for building national forest monitoring systems for REDD+</a:t>
            </a:r>
          </a:p>
        </p:txBody>
      </p:sp>
      <p:sp>
        <p:nvSpPr>
          <p:cNvPr id="7" name="Tijdelijke aanduiding voor tekst 6"/>
          <p:cNvSpPr>
            <a:spLocks noGrp="1"/>
          </p:cNvSpPr>
          <p:nvPr>
            <p:ph type="body" sz="quarter" idx="10"/>
          </p:nvPr>
        </p:nvSpPr>
        <p:spPr>
          <a:xfrm>
            <a:off x="421198" y="1815270"/>
            <a:ext cx="5314584" cy="3781010"/>
          </a:xfrm>
        </p:spPr>
        <p:txBody>
          <a:bodyPr/>
          <a:lstStyle/>
          <a:p>
            <a:pPr>
              <a:lnSpc>
                <a:spcPct val="100000"/>
              </a:lnSpc>
              <a:buNone/>
            </a:pPr>
            <a:r>
              <a:rPr lang="en-US" sz="1600" i="1" dirty="0" smtClean="0"/>
              <a:t>Module developers:</a:t>
            </a:r>
          </a:p>
          <a:p>
            <a:pPr lvl="1" indent="-531813">
              <a:lnSpc>
                <a:spcPct val="100000"/>
              </a:lnSpc>
              <a:buNone/>
            </a:pPr>
            <a:r>
              <a:rPr lang="en-US" sz="1400" dirty="0"/>
              <a:t>Erika </a:t>
            </a:r>
            <a:r>
              <a:rPr lang="en-US" sz="1400" dirty="0" smtClean="0"/>
              <a:t>Romijn, Wageningen University</a:t>
            </a:r>
            <a:endParaRPr lang="en-US" sz="1400" dirty="0"/>
          </a:p>
          <a:p>
            <a:pPr lvl="1" indent="-531813">
              <a:lnSpc>
                <a:spcPct val="100000"/>
              </a:lnSpc>
              <a:buNone/>
            </a:pPr>
            <a:r>
              <a:rPr lang="en-US" sz="1400" dirty="0" smtClean="0"/>
              <a:t>Martin Herold, </a:t>
            </a:r>
            <a:r>
              <a:rPr lang="en-US" sz="1400" dirty="0"/>
              <a:t>Wageningen University</a:t>
            </a:r>
            <a:endParaRPr lang="en-US" sz="1400" dirty="0" smtClean="0"/>
          </a:p>
          <a:p>
            <a:pPr lvl="1" indent="-531813">
              <a:lnSpc>
                <a:spcPct val="100000"/>
              </a:lnSpc>
              <a:buNone/>
            </a:pPr>
            <a:r>
              <a:rPr lang="en-US" sz="1400" dirty="0" smtClean="0"/>
              <a:t>Brice Mora, </a:t>
            </a:r>
            <a:r>
              <a:rPr lang="en-US" sz="1400" dirty="0"/>
              <a:t>Wageningen University</a:t>
            </a:r>
            <a:endParaRPr lang="en-US" sz="1400" dirty="0" smtClean="0"/>
          </a:p>
          <a:p>
            <a:pPr marL="0" indent="0">
              <a:lnSpc>
                <a:spcPct val="100000"/>
              </a:lnSpc>
              <a:buNone/>
            </a:pPr>
            <a:r>
              <a:rPr lang="en-US" sz="2000" b="1" dirty="0" smtClean="0"/>
              <a:t>Country examples:</a:t>
            </a:r>
          </a:p>
          <a:p>
            <a:pPr marL="457200" lvl="0" indent="-457200">
              <a:lnSpc>
                <a:spcPct val="100000"/>
              </a:lnSpc>
              <a:buSzPct val="100000"/>
              <a:buAutoNum type="arabicPeriod"/>
            </a:pPr>
            <a:r>
              <a:rPr lang="en-GB" sz="1800" dirty="0" smtClean="0"/>
              <a:t>UN-REDD monitoring framework for the Democratic Republic of Congo</a:t>
            </a:r>
          </a:p>
          <a:p>
            <a:pPr marL="457200" indent="-457200">
              <a:lnSpc>
                <a:spcPct val="100000"/>
              </a:lnSpc>
              <a:buSzPct val="100000"/>
              <a:buFont typeface="Wingdings" pitchFamily="2" charset="2"/>
              <a:buAutoNum type="arabicPeriod"/>
            </a:pPr>
            <a:r>
              <a:rPr lang="en-GB" sz="1800" dirty="0" smtClean="0"/>
              <a:t>Establishment of a system for monitoring, reporting, and verification (MRV) of REDD+ in Guyana</a:t>
            </a:r>
            <a:endParaRPr lang="nl-NL" sz="1800" dirty="0" smtClean="0"/>
          </a:p>
          <a:p>
            <a:pPr marL="0" indent="0">
              <a:lnSpc>
                <a:spcPct val="100000"/>
              </a:lnSpc>
              <a:buSzPct val="100000"/>
              <a:buNone/>
            </a:pPr>
            <a:endParaRPr lang="en-US" sz="1800" dirty="0" smtClean="0"/>
          </a:p>
        </p:txBody>
      </p:sp>
      <p:pic>
        <p:nvPicPr>
          <p:cNvPr id="8" name="Picture 1" descr="C:\Users\Eigenaar\Documents\WUR_GOFC_GOLD\Training material GOFC-GOLD\Images ppts\Selected Pics\8.JPG"/>
          <p:cNvPicPr>
            <a:picLocks noChangeAspect="1" noChangeArrowheads="1"/>
          </p:cNvPicPr>
          <p:nvPr/>
        </p:nvPicPr>
        <p:blipFill>
          <a:blip r:embed="rId2" cstate="print"/>
          <a:srcRect/>
          <a:stretch>
            <a:fillRect/>
          </a:stretch>
        </p:blipFill>
        <p:spPr bwMode="auto">
          <a:xfrm>
            <a:off x="6156688" y="3348844"/>
            <a:ext cx="2797307" cy="2101932"/>
          </a:xfrm>
          <a:prstGeom prst="rect">
            <a:avLst/>
          </a:prstGeom>
          <a:noFill/>
        </p:spPr>
      </p:pic>
      <p:pic>
        <p:nvPicPr>
          <p:cNvPr id="9" name="Afbeelding 5" descr="landsat 5.jpg"/>
          <p:cNvPicPr>
            <a:picLocks noChangeAspect="1"/>
          </p:cNvPicPr>
          <p:nvPr/>
        </p:nvPicPr>
        <p:blipFill>
          <a:blip r:embed="rId3" cstate="print"/>
          <a:stretch>
            <a:fillRect/>
          </a:stretch>
        </p:blipFill>
        <p:spPr>
          <a:xfrm>
            <a:off x="7433952" y="1707077"/>
            <a:ext cx="1488373" cy="1488373"/>
          </a:xfrm>
          <a:prstGeom prst="rect">
            <a:avLst/>
          </a:prstGeom>
        </p:spPr>
      </p:pic>
      <p:sp>
        <p:nvSpPr>
          <p:cNvPr id="10" name="Rectangle 9"/>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1" name="Picture 10"/>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2" name="Picture 11"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3"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14"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7248091" y="5439460"/>
            <a:ext cx="1614077"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smtClean="0">
                <a:latin typeface="Verdana" pitchFamily="34" charset="0"/>
              </a:rPr>
              <a:t>May </a:t>
            </a:r>
            <a:r>
              <a:rPr lang="en-GB" sz="1200" dirty="0" smtClean="0">
                <a:latin typeface="Verdana" pitchFamily="34" charset="0"/>
              </a:rPr>
              <a:t>2015 </a:t>
            </a:r>
          </a:p>
        </p:txBody>
      </p:sp>
      <p:pic>
        <p:nvPicPr>
          <p:cNvPr id="17" name="Picture 16"/>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18" name="Rectangle 17"/>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93967"/>
          </a:xfrm>
        </p:spPr>
        <p:txBody>
          <a:bodyPr/>
          <a:lstStyle/>
          <a:p>
            <a:r>
              <a:rPr lang="en-GB" sz="2600" dirty="0" smtClean="0"/>
              <a:t>Capacity-building </a:t>
            </a:r>
            <a:r>
              <a:rPr lang="en-GB" sz="2600" dirty="0"/>
              <a:t>objectives for the different REDD+ implementation </a:t>
            </a:r>
            <a:r>
              <a:rPr lang="en-GB" sz="2600" dirty="0" smtClean="0"/>
              <a:t>phases</a:t>
            </a:r>
            <a:endParaRPr lang="en-GB" sz="2600" dirty="0"/>
          </a:p>
        </p:txBody>
      </p:sp>
      <p:graphicFrame>
        <p:nvGraphicFramePr>
          <p:cNvPr id="4" name="Table 3"/>
          <p:cNvGraphicFramePr>
            <a:graphicFrameLocks noGrp="1"/>
          </p:cNvGraphicFramePr>
          <p:nvPr>
            <p:extLst>
              <p:ext uri="{D42A27DB-BD31-4B8C-83A1-F6EECF244321}">
                <p14:modId xmlns:p14="http://schemas.microsoft.com/office/powerpoint/2010/main" val="1445903394"/>
              </p:ext>
            </p:extLst>
          </p:nvPr>
        </p:nvGraphicFramePr>
        <p:xfrm>
          <a:off x="534390" y="1784484"/>
          <a:ext cx="8158348" cy="3645408"/>
        </p:xfrm>
        <a:graphic>
          <a:graphicData uri="http://schemas.openxmlformats.org/drawingml/2006/table">
            <a:tbl>
              <a:tblPr firstRow="1" firstCol="1" bandRow="1">
                <a:tableStyleId>{7E9639D4-E3E2-4D34-9284-5A2195B3D0D7}</a:tableStyleId>
              </a:tblPr>
              <a:tblGrid>
                <a:gridCol w="2692147"/>
                <a:gridCol w="5466201"/>
              </a:tblGrid>
              <a:tr h="0">
                <a:tc>
                  <a:txBody>
                    <a:bodyPr/>
                    <a:lstStyle/>
                    <a:p>
                      <a:pPr>
                        <a:lnSpc>
                          <a:spcPct val="115000"/>
                        </a:lnSpc>
                        <a:spcAft>
                          <a:spcPts val="0"/>
                        </a:spcAft>
                      </a:pPr>
                      <a:r>
                        <a:rPr lang="en-GB" sz="1600" dirty="0">
                          <a:effectLst/>
                        </a:rPr>
                        <a:t>REDD+ implementation phase</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600" dirty="0">
                          <a:effectLst/>
                        </a:rPr>
                        <a:t>Objectives</a:t>
                      </a:r>
                      <a:endParaRPr lang="en-GB" sz="160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600" dirty="0">
                          <a:effectLst/>
                        </a:rPr>
                        <a:t>Phase 1: National strategy</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600" dirty="0">
                          <a:effectLst/>
                        </a:rPr>
                        <a:t>Gather and integrate information </a:t>
                      </a:r>
                      <a:r>
                        <a:rPr lang="en-GB" sz="1600" dirty="0" smtClean="0">
                          <a:effectLst/>
                        </a:rPr>
                        <a:t>and </a:t>
                      </a:r>
                      <a:r>
                        <a:rPr lang="en-GB" sz="1600" dirty="0">
                          <a:effectLst/>
                        </a:rPr>
                        <a:t>fill data gaps for national REDD+ opportunities, </a:t>
                      </a:r>
                      <a:r>
                        <a:rPr lang="en-GB" sz="1600" dirty="0" smtClean="0">
                          <a:effectLst/>
                        </a:rPr>
                        <a:t>scoping, </a:t>
                      </a:r>
                      <a:r>
                        <a:rPr lang="en-GB" sz="1600" dirty="0">
                          <a:effectLst/>
                        </a:rPr>
                        <a:t>and policy development</a:t>
                      </a:r>
                      <a:endParaRPr lang="en-GB" sz="160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600" dirty="0">
                          <a:effectLst/>
                        </a:rPr>
                        <a:t>Phase 2: Country readiness</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600" dirty="0">
                          <a:effectLst/>
                        </a:rPr>
                        <a:t>Develop capacities, conduct historical monitoring, and implement a (minimum) IPCC Tier 2 national forest carbon monitoring, establish the reference </a:t>
                      </a:r>
                      <a:r>
                        <a:rPr lang="en-GB" sz="1600" dirty="0" smtClean="0">
                          <a:effectLst/>
                        </a:rPr>
                        <a:t>level, </a:t>
                      </a:r>
                      <a:r>
                        <a:rPr lang="en-GB" sz="1600" dirty="0">
                          <a:effectLst/>
                        </a:rPr>
                        <a:t>and report on interim performance</a:t>
                      </a:r>
                      <a:endParaRPr lang="en-GB" sz="1600" dirty="0">
                        <a:effectLst/>
                        <a:latin typeface="Calibri"/>
                        <a:ea typeface="Times New Roman"/>
                        <a:cs typeface="Times New Roman"/>
                      </a:endParaRPr>
                    </a:p>
                  </a:txBody>
                  <a:tcPr marL="68580" marR="68580" marT="0" marB="0"/>
                </a:tc>
              </a:tr>
              <a:tr h="0">
                <a:tc>
                  <a:txBody>
                    <a:bodyPr/>
                    <a:lstStyle/>
                    <a:p>
                      <a:pPr>
                        <a:lnSpc>
                          <a:spcPct val="115000"/>
                        </a:lnSpc>
                        <a:spcAft>
                          <a:spcPts val="0"/>
                        </a:spcAft>
                      </a:pPr>
                      <a:r>
                        <a:rPr lang="en-GB" sz="1600" dirty="0">
                          <a:effectLst/>
                        </a:rPr>
                        <a:t>Phase 3: Implementation</a:t>
                      </a:r>
                      <a:endParaRPr lang="en-GB" sz="16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GB" sz="1600" dirty="0">
                          <a:effectLst/>
                        </a:rPr>
                        <a:t>Establish consistent and continuous MRV supporting national REDD+ actions and international IPCC GPG-based reporting and verification</a:t>
                      </a:r>
                      <a:endParaRPr lang="en-GB"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4516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lang="en-US" dirty="0" smtClean="0"/>
              <a:t>Development of institutional framework</a:t>
            </a:r>
            <a:endParaRPr lang="en-US" dirty="0"/>
          </a:p>
        </p:txBody>
      </p:sp>
      <p:sp>
        <p:nvSpPr>
          <p:cNvPr id="3" name="Tijdelijke aanduiding voor tekst 2"/>
          <p:cNvSpPr>
            <a:spLocks noGrp="1"/>
          </p:cNvSpPr>
          <p:nvPr>
            <p:ph type="body" sz="quarter" idx="10"/>
          </p:nvPr>
        </p:nvSpPr>
        <p:spPr>
          <a:xfrm>
            <a:off x="421200" y="1306287"/>
            <a:ext cx="8354665" cy="4073236"/>
          </a:xfrm>
        </p:spPr>
        <p:txBody>
          <a:bodyPr/>
          <a:lstStyle/>
          <a:p>
            <a:pPr lvl="0"/>
            <a:r>
              <a:rPr lang="en-GB" sz="2000" dirty="0" smtClean="0"/>
              <a:t>A steering body coordinating all REDD+ MRV activities and the implementation of the roadmap</a:t>
            </a:r>
            <a:endParaRPr lang="nl-NL" sz="2000" dirty="0" smtClean="0"/>
          </a:p>
          <a:p>
            <a:pPr lvl="0"/>
            <a:r>
              <a:rPr lang="en-GB" sz="2000" dirty="0" smtClean="0"/>
              <a:t>The Guyana Forestry Commission as executive agency</a:t>
            </a:r>
            <a:endParaRPr lang="nl-NL" sz="2000" dirty="0" smtClean="0"/>
          </a:p>
          <a:p>
            <a:pPr lvl="0"/>
            <a:r>
              <a:rPr lang="en-GB" sz="2000" dirty="0" smtClean="0"/>
              <a:t>A process for involving all relevant national stakeholders involved in MRV and REDD+ implementation and mechanisms to ensure transparent and open exchange and management of data</a:t>
            </a:r>
            <a:endParaRPr lang="nl-NL" sz="2000" dirty="0" smtClean="0"/>
          </a:p>
          <a:p>
            <a:pPr lvl="0"/>
            <a:r>
              <a:rPr lang="en-GB" sz="2000" dirty="0"/>
              <a:t>P</a:t>
            </a:r>
            <a:r>
              <a:rPr lang="en-GB" sz="2000" dirty="0" smtClean="0"/>
              <a:t>artnership building and cooperation with key national and international organizations that help Guyana in implementing the road map</a:t>
            </a:r>
            <a:endParaRPr lang="nl-NL"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Recommended modules as follow-up</a:t>
            </a:r>
            <a:endParaRPr lang="nl-NL" sz="2800" dirty="0"/>
          </a:p>
        </p:txBody>
      </p:sp>
      <p:sp>
        <p:nvSpPr>
          <p:cNvPr id="3" name="Tijdelijke aanduiding voor tekst 2"/>
          <p:cNvSpPr>
            <a:spLocks noGrp="1"/>
          </p:cNvSpPr>
          <p:nvPr>
            <p:ph type="body" sz="quarter" idx="10"/>
          </p:nvPr>
        </p:nvSpPr>
        <p:spPr/>
        <p:txBody>
          <a:bodyPr/>
          <a:lstStyle/>
          <a:p>
            <a:pPr lvl="0"/>
            <a:r>
              <a:rPr lang="en-GB" sz="2000" dirty="0">
                <a:solidFill>
                  <a:schemeClr val="accent4"/>
                </a:solidFill>
              </a:rPr>
              <a:t>Module 1.3 </a:t>
            </a:r>
            <a:r>
              <a:rPr lang="en-GB" sz="2000" dirty="0"/>
              <a:t>for considering national circumstances within a national forest monitoring system and assessing and analyzing drivers of deforestation and forest </a:t>
            </a:r>
            <a:r>
              <a:rPr lang="en-GB" sz="2000" dirty="0" smtClean="0"/>
              <a:t>degradation</a:t>
            </a:r>
          </a:p>
          <a:p>
            <a:pPr lvl="0"/>
            <a:endParaRPr lang="en-GB" sz="2000" dirty="0"/>
          </a:p>
          <a:p>
            <a:pPr lvl="0"/>
            <a:r>
              <a:rPr lang="en-GB" sz="2000" dirty="0">
                <a:solidFill>
                  <a:schemeClr val="accent4"/>
                </a:solidFill>
              </a:rPr>
              <a:t>Modules </a:t>
            </a:r>
            <a:r>
              <a:rPr lang="en-GB" sz="2000" dirty="0" smtClean="0">
                <a:solidFill>
                  <a:schemeClr val="accent4"/>
                </a:solidFill>
              </a:rPr>
              <a:t>2.1 to 2.8 </a:t>
            </a:r>
            <a:r>
              <a:rPr lang="en-GB" sz="2000" dirty="0"/>
              <a:t>to continue with REDD+ measuring and </a:t>
            </a:r>
            <a:r>
              <a:rPr lang="en-GB" sz="2000" dirty="0" smtClean="0"/>
              <a:t>monitoring</a:t>
            </a:r>
          </a:p>
          <a:p>
            <a:pPr lvl="0"/>
            <a:endParaRPr lang="en-GB" sz="2000" dirty="0"/>
          </a:p>
          <a:p>
            <a:pPr lvl="0"/>
            <a:r>
              <a:rPr lang="en-GB" sz="2000" dirty="0">
                <a:solidFill>
                  <a:schemeClr val="accent4"/>
                </a:solidFill>
              </a:rPr>
              <a:t>Modules </a:t>
            </a:r>
            <a:r>
              <a:rPr lang="en-GB" sz="2000" dirty="0" smtClean="0">
                <a:solidFill>
                  <a:schemeClr val="accent4"/>
                </a:solidFill>
              </a:rPr>
              <a:t>3.1 to 3.3 </a:t>
            </a:r>
            <a:r>
              <a:rPr lang="en-GB" sz="2000" dirty="0"/>
              <a:t>to learn more about REDD+ assessment and reporting</a:t>
            </a:r>
          </a:p>
          <a:p>
            <a:pPr>
              <a:buNone/>
            </a:pP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237674"/>
            <a:ext cx="8521188" cy="4659467"/>
          </a:xfrm>
        </p:spPr>
        <p:txBody>
          <a:bodyPr/>
          <a:lstStyle/>
          <a:p>
            <a:pPr>
              <a:lnSpc>
                <a:spcPct val="150000"/>
              </a:lnSpc>
            </a:pPr>
            <a:r>
              <a:rPr lang="en-GB" sz="1200" dirty="0" err="1"/>
              <a:t>Bholanath</a:t>
            </a:r>
            <a:r>
              <a:rPr lang="en-GB" sz="1200" dirty="0"/>
              <a:t>, P., N. </a:t>
            </a:r>
            <a:r>
              <a:rPr lang="en-GB" sz="1200" dirty="0" err="1"/>
              <a:t>Dewnath</a:t>
            </a:r>
            <a:r>
              <a:rPr lang="en-GB" sz="1200" dirty="0"/>
              <a:t>, and J. Singh. 2012. “Developing a Monitoring, Reporting and Verification System for REDD+ in Guyana.” In Capacity Development in National Forest Monitoring: Experiences and Progress for REDD+, edited by B. Mora, M. Herold, V. De Sy, A. Wijaya, L. </a:t>
            </a:r>
            <a:r>
              <a:rPr lang="en-GB" sz="1200" dirty="0" err="1"/>
              <a:t>Verchot</a:t>
            </a:r>
            <a:r>
              <a:rPr lang="en-GB" sz="1200" dirty="0"/>
              <a:t>, and J. Penman, 5–18. Bogor, Indonesia: </a:t>
            </a:r>
            <a:r>
              <a:rPr lang="en-GB" sz="1200" dirty="0" err="1"/>
              <a:t>Center</a:t>
            </a:r>
            <a:r>
              <a:rPr lang="en-GB" sz="1200" dirty="0"/>
              <a:t> for International Forestry Research. http://www.cifor.org/online-library/browse/view-publication/publication/3944.html.</a:t>
            </a:r>
          </a:p>
          <a:p>
            <a:pPr>
              <a:lnSpc>
                <a:spcPct val="150000"/>
              </a:lnSpc>
            </a:pPr>
            <a:r>
              <a:rPr lang="en-US" sz="1200" dirty="0" smtClean="0"/>
              <a:t>DRC </a:t>
            </a:r>
            <a:r>
              <a:rPr lang="en-US" sz="1200" dirty="0"/>
              <a:t>(Democratic Republic of Congo). 2010. </a:t>
            </a:r>
            <a:r>
              <a:rPr lang="en-US" sz="1200" i="1" dirty="0"/>
              <a:t>Readiness Plan for REDD, 2010–2012: R-PP Final Version</a:t>
            </a:r>
            <a:r>
              <a:rPr lang="en-US" sz="1200" dirty="0"/>
              <a:t>. Kinshasa: Ministry of Environment. https://www.forestcarbonpartnership.org/sites/forestcarbonpartnership.org/files/Documents/PDF/Jul2010/R-PP_V3.1_English_July2010.pdf</a:t>
            </a:r>
            <a:endParaRPr lang="en-GB" sz="1200" dirty="0"/>
          </a:p>
          <a:p>
            <a:pPr>
              <a:lnSpc>
                <a:spcPct val="150000"/>
              </a:lnSpc>
            </a:pPr>
            <a:r>
              <a:rPr lang="en-GB" sz="1200" dirty="0" smtClean="0"/>
              <a:t>Guyana </a:t>
            </a:r>
            <a:r>
              <a:rPr lang="en-GB" sz="1200" dirty="0"/>
              <a:t>Forestry Commission. 2009. </a:t>
            </a:r>
            <a:r>
              <a:rPr lang="en-GB" sz="1200" i="1" dirty="0"/>
              <a:t>Terms of Reference for Developing Capacities for a National Monitoring, Reporting and Verification System to Support REDD+ Participation of Guyana</a:t>
            </a:r>
            <a:r>
              <a:rPr lang="en-GB" sz="1200" dirty="0"/>
              <a:t>. Netherlands and Georgetown, Guyana: Wageningen University, Centre for </a:t>
            </a:r>
            <a:r>
              <a:rPr lang="en-GB" sz="1200" dirty="0" err="1"/>
              <a:t>Geoinformation</a:t>
            </a:r>
            <a:r>
              <a:rPr lang="en-GB" sz="1200" dirty="0"/>
              <a:t> and Guyana Forestry Commission</a:t>
            </a:r>
            <a:r>
              <a:rPr lang="en-GB" sz="1200" dirty="0" smtClean="0"/>
              <a:t>. http</a:t>
            </a:r>
            <a:r>
              <a:rPr lang="en-GB" sz="1200" dirty="0"/>
              <a:t>://www.forestry.gov.gy/Downloads/Terms_of_Reference_for_Guyana’s_MRVS_Final.pdf </a:t>
            </a:r>
          </a:p>
        </p:txBody>
      </p:sp>
    </p:spTree>
    <p:extLst>
      <p:ext uri="{BB962C8B-B14F-4D97-AF65-F5344CB8AC3E}">
        <p14:creationId xmlns:p14="http://schemas.microsoft.com/office/powerpoint/2010/main" val="150255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535709"/>
            <a:ext cx="8521188" cy="5518449"/>
          </a:xfrm>
        </p:spPr>
        <p:txBody>
          <a:bodyPr/>
          <a:lstStyle/>
          <a:p>
            <a:pPr>
              <a:lnSpc>
                <a:spcPct val="150000"/>
              </a:lnSpc>
            </a:pPr>
            <a:r>
              <a:rPr lang="en-GB" sz="1200" dirty="0"/>
              <a:t>Herold, M., and P. </a:t>
            </a:r>
            <a:r>
              <a:rPr lang="en-GB" sz="1200" dirty="0" err="1"/>
              <a:t>Bholanath</a:t>
            </a:r>
            <a:r>
              <a:rPr lang="en-GB" sz="1200" dirty="0"/>
              <a:t>. 2009. </a:t>
            </a:r>
            <a:r>
              <a:rPr lang="en-GB" sz="1200" i="1" dirty="0"/>
              <a:t>Preparing Guyana’s REDD+ Participation: Developing Capacities for Monitoring, Reporting and Verification. Report and Summary of a Workshop and Consultation Held 27–29 October 2009 in Georgetown, Guyana.</a:t>
            </a:r>
            <a:r>
              <a:rPr lang="en-GB" sz="1200" dirty="0"/>
              <a:t> Prepared for the Government of Norway. http://www.forestry.gov.gy/Downloads/Guyana_MRV_workshop_report_Nov09.pdf.</a:t>
            </a:r>
          </a:p>
          <a:p>
            <a:pPr>
              <a:lnSpc>
                <a:spcPct val="150000"/>
              </a:lnSpc>
            </a:pPr>
            <a:r>
              <a:rPr lang="en-US" sz="1200" dirty="0" smtClean="0"/>
              <a:t>IPCC</a:t>
            </a:r>
            <a:r>
              <a:rPr lang="en-US" sz="1200" dirty="0"/>
              <a:t>, 2003. </a:t>
            </a:r>
            <a:r>
              <a:rPr lang="en-US" sz="1200" i="1" dirty="0"/>
              <a:t>2003 Good Practice Guidance for Land Use, Land-Use Change and Forestry</a:t>
            </a:r>
            <a:r>
              <a:rPr lang="en-US" sz="1200" dirty="0"/>
              <a:t>, Prepared by the National Greenhouse Gas Inventories </a:t>
            </a:r>
            <a:r>
              <a:rPr lang="en-US" sz="1200" dirty="0" err="1"/>
              <a:t>Programme</a:t>
            </a:r>
            <a:r>
              <a:rPr lang="en-US" sz="1200" dirty="0"/>
              <a:t>, Penman, J., </a:t>
            </a:r>
            <a:r>
              <a:rPr lang="en-US" sz="1200" dirty="0" err="1"/>
              <a:t>Gytarsky</a:t>
            </a:r>
            <a:r>
              <a:rPr lang="en-US" sz="1200" dirty="0"/>
              <a:t>, M., </a:t>
            </a:r>
            <a:r>
              <a:rPr lang="en-US" sz="1200" dirty="0" err="1"/>
              <a:t>Hiraishi</a:t>
            </a:r>
            <a:r>
              <a:rPr lang="en-US" sz="1200" dirty="0"/>
              <a:t>, T., Krug, T., Kruger, D., </a:t>
            </a:r>
            <a:r>
              <a:rPr lang="en-US" sz="1200" dirty="0" err="1"/>
              <a:t>Pipatti</a:t>
            </a:r>
            <a:r>
              <a:rPr lang="en-US" sz="1200" dirty="0"/>
              <a:t>, R., </a:t>
            </a:r>
            <a:r>
              <a:rPr lang="en-US" sz="1200" dirty="0" err="1"/>
              <a:t>Buendia</a:t>
            </a:r>
            <a:r>
              <a:rPr lang="en-US" sz="1200" dirty="0"/>
              <a:t>, L., Miwa, K., </a:t>
            </a:r>
            <a:r>
              <a:rPr lang="en-US" sz="1200" dirty="0" err="1"/>
              <a:t>Ngara</a:t>
            </a:r>
            <a:r>
              <a:rPr lang="en-US" sz="1200" dirty="0"/>
              <a:t>, T., Tanabe, K., Wagner, F. (eds.). Published: IGES, Japan. </a:t>
            </a:r>
            <a:r>
              <a:rPr lang="en-US" sz="1200" u="sng" dirty="0">
                <a:hlinkClick r:id="rId2"/>
              </a:rPr>
              <a:t>http://www.ipcc-nggip.iges.or.jp/public/gpglulucf/gpglulucf.html</a:t>
            </a:r>
            <a:r>
              <a:rPr lang="en-US" sz="1200" dirty="0"/>
              <a:t> (Often referred to as IPCC GPG)</a:t>
            </a:r>
            <a:endParaRPr lang="en-GB" sz="1200" dirty="0"/>
          </a:p>
          <a:p>
            <a:pPr>
              <a:lnSpc>
                <a:spcPct val="150000"/>
              </a:lnSpc>
            </a:pPr>
            <a:r>
              <a:rPr lang="en-US" sz="1200" dirty="0" smtClean="0"/>
              <a:t>IPCC </a:t>
            </a:r>
            <a:r>
              <a:rPr lang="en-US" sz="1200" dirty="0"/>
              <a:t>2006. </a:t>
            </a:r>
            <a:r>
              <a:rPr lang="en-US" sz="1200" i="1" dirty="0"/>
              <a:t>2006 IPCC Guidelines for National Greenhouse Gas Inventories</a:t>
            </a:r>
            <a:r>
              <a:rPr lang="en-US" sz="1200" dirty="0"/>
              <a:t>, Prepared by the National Greenhouse Gas Inventories </a:t>
            </a:r>
            <a:r>
              <a:rPr lang="en-US" sz="1200" dirty="0" err="1"/>
              <a:t>Programme</a:t>
            </a:r>
            <a:r>
              <a:rPr lang="en-US" sz="1200" dirty="0"/>
              <a:t>, Eggleston H.S., </a:t>
            </a:r>
            <a:r>
              <a:rPr lang="en-US" sz="1200" dirty="0" err="1"/>
              <a:t>Buendia</a:t>
            </a:r>
            <a:r>
              <a:rPr lang="en-US" sz="1200" dirty="0"/>
              <a:t> L., Miwa K., </a:t>
            </a:r>
            <a:r>
              <a:rPr lang="en-US" sz="1200" dirty="0" err="1"/>
              <a:t>Ngara</a:t>
            </a:r>
            <a:r>
              <a:rPr lang="en-US" sz="1200" dirty="0"/>
              <a:t> T. and Tanabe K. (</a:t>
            </a:r>
            <a:r>
              <a:rPr lang="en-US" sz="1200" dirty="0" err="1"/>
              <a:t>eds</a:t>
            </a:r>
            <a:r>
              <a:rPr lang="en-US" sz="1200" dirty="0"/>
              <a:t>). Published: IGES, Japan. </a:t>
            </a:r>
            <a:r>
              <a:rPr lang="en-US" sz="1200" u="sng" dirty="0">
                <a:hlinkClick r:id="rId3"/>
              </a:rPr>
              <a:t>http://www.ipcc-nggip.iges.or.jp/public/2006gl/vol4.html</a:t>
            </a:r>
            <a:r>
              <a:rPr lang="en-US" sz="1200" dirty="0"/>
              <a:t> (Often referred to as IPCC AFOLU GL)</a:t>
            </a:r>
            <a:endParaRPr lang="en-GB" sz="1200" dirty="0"/>
          </a:p>
          <a:p>
            <a:pPr>
              <a:lnSpc>
                <a:spcPct val="150000"/>
              </a:lnSpc>
            </a:pPr>
            <a:endParaRPr lang="en-GB" sz="1200" dirty="0"/>
          </a:p>
          <a:p>
            <a:endParaRPr lang="en-GB" sz="1200" dirty="0"/>
          </a:p>
        </p:txBody>
      </p:sp>
    </p:spTree>
    <p:extLst>
      <p:ext uri="{BB962C8B-B14F-4D97-AF65-F5344CB8AC3E}">
        <p14:creationId xmlns:p14="http://schemas.microsoft.com/office/powerpoint/2010/main" val="177633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lvl="0"/>
            <a:r>
              <a:rPr lang="en-GB" sz="3200" dirty="0" smtClean="0"/>
              <a:t>1. UN-REDD monitoring framework for the Democratic Republic of Congo (DRC)</a:t>
            </a:r>
            <a:endParaRPr lang="en-US" dirty="0"/>
          </a:p>
        </p:txBody>
      </p:sp>
      <p:graphicFrame>
        <p:nvGraphicFramePr>
          <p:cNvPr id="4" name="Tabel 3"/>
          <p:cNvGraphicFramePr>
            <a:graphicFrameLocks noGrp="1"/>
          </p:cNvGraphicFramePr>
          <p:nvPr>
            <p:extLst>
              <p:ext uri="{D42A27DB-BD31-4B8C-83A1-F6EECF244321}">
                <p14:modId xmlns:p14="http://schemas.microsoft.com/office/powerpoint/2010/main" val="4101088199"/>
              </p:ext>
            </p:extLst>
          </p:nvPr>
        </p:nvGraphicFramePr>
        <p:xfrm>
          <a:off x="748144" y="1777006"/>
          <a:ext cx="7635835" cy="3454400"/>
        </p:xfrm>
        <a:graphic>
          <a:graphicData uri="http://schemas.openxmlformats.org/drawingml/2006/table">
            <a:tbl>
              <a:tblPr firstRow="1">
                <a:tableStyleId>{073A0DAA-6AF3-43AB-8588-CEC1D06C72B9}</a:tableStyleId>
              </a:tblPr>
              <a:tblGrid>
                <a:gridCol w="371782"/>
                <a:gridCol w="2145787"/>
                <a:gridCol w="5118266"/>
              </a:tblGrid>
              <a:tr h="370840">
                <a:tc gridSpan="3">
                  <a:txBody>
                    <a:bodyPr/>
                    <a:lstStyle/>
                    <a:p>
                      <a:r>
                        <a:rPr lang="en-US" dirty="0" smtClean="0"/>
                        <a:t>Main components of national</a:t>
                      </a:r>
                      <a:r>
                        <a:rPr lang="en-US" baseline="0" dirty="0" smtClean="0"/>
                        <a:t> forest monitoring system</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kern="1200" dirty="0" smtClean="0">
                          <a:solidFill>
                            <a:schemeClr val="dk1"/>
                          </a:solidFill>
                          <a:latin typeface="+mn-lt"/>
                          <a:ea typeface="+mn-ea"/>
                          <a:cs typeface="+mn-cs"/>
                        </a:rPr>
                        <a:t>IPCC </a:t>
                      </a:r>
                      <a:r>
                        <a:rPr lang="nl-NL" sz="1600" b="1" kern="1200" dirty="0" err="1" smtClean="0">
                          <a:solidFill>
                            <a:schemeClr val="dk1"/>
                          </a:solidFill>
                          <a:latin typeface="+mn-lt"/>
                          <a:ea typeface="+mn-ea"/>
                          <a:cs typeface="+mn-cs"/>
                        </a:rPr>
                        <a:t>elements</a:t>
                      </a:r>
                      <a:endParaRPr lang="nl-NL" sz="1600" b="1" kern="120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kern="1200" dirty="0" smtClean="0">
                          <a:solidFill>
                            <a:schemeClr val="dk1"/>
                          </a:solidFill>
                          <a:latin typeface="+mn-lt"/>
                          <a:ea typeface="+mn-ea"/>
                          <a:cs typeface="+mn-cs"/>
                        </a:rPr>
                        <a:t>DRC MRV system </a:t>
                      </a:r>
                      <a:r>
                        <a:rPr lang="nl-NL" sz="1600" b="1" kern="1200" dirty="0" err="1" smtClean="0">
                          <a:solidFill>
                            <a:schemeClr val="dk1"/>
                          </a:solidFill>
                          <a:latin typeface="+mn-lt"/>
                          <a:ea typeface="+mn-ea"/>
                          <a:cs typeface="+mn-cs"/>
                        </a:rPr>
                        <a:t>elements</a:t>
                      </a:r>
                      <a:endParaRPr lang="nl-NL" sz="1600" b="1" kern="1200" dirty="0" smtClean="0">
                        <a:solidFill>
                          <a:schemeClr val="dk1"/>
                        </a:solidFill>
                        <a:latin typeface="+mn-lt"/>
                        <a:ea typeface="+mn-ea"/>
                        <a:cs typeface="+mn-cs"/>
                      </a:endParaRPr>
                    </a:p>
                  </a:txBody>
                  <a:tcPr/>
                </a:tc>
              </a:tr>
              <a:tr h="370840">
                <a:tc>
                  <a:txBody>
                    <a:bodyPr/>
                    <a:lstStyle/>
                    <a:p>
                      <a:r>
                        <a:rPr lang="en-US" sz="1600" dirty="0" smtClean="0"/>
                        <a:t>1</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kern="1200" dirty="0" err="1" smtClean="0">
                          <a:solidFill>
                            <a:schemeClr val="dk1"/>
                          </a:solidFill>
                          <a:latin typeface="+mn-lt"/>
                          <a:ea typeface="+mn-ea"/>
                          <a:cs typeface="+mn-cs"/>
                        </a:rPr>
                        <a:t>Activity</a:t>
                      </a:r>
                      <a:r>
                        <a:rPr lang="nl-NL" sz="1600" kern="1200" dirty="0" smtClean="0">
                          <a:solidFill>
                            <a:schemeClr val="dk1"/>
                          </a:solidFill>
                          <a:latin typeface="+mn-lt"/>
                          <a:ea typeface="+mn-ea"/>
                          <a:cs typeface="+mn-cs"/>
                        </a:rPr>
                        <a:t>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Satellite Land Monitoring System (SLMS):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for measurement of changes in forest area using remote sensing (the “M” of MRV)</a:t>
                      </a:r>
                      <a:endParaRPr lang="nl-NL" sz="1600" kern="1200" dirty="0" smtClean="0">
                        <a:solidFill>
                          <a:schemeClr val="dk1"/>
                        </a:solidFill>
                        <a:latin typeface="+mn-lt"/>
                        <a:ea typeface="+mn-ea"/>
                        <a:cs typeface="+mn-cs"/>
                      </a:endParaRPr>
                    </a:p>
                  </a:txBody>
                  <a:tcPr/>
                </a:tc>
              </a:tr>
              <a:tr h="370840">
                <a:tc>
                  <a:txBody>
                    <a:bodyPr/>
                    <a:lstStyle/>
                    <a:p>
                      <a:r>
                        <a:rPr lang="en-US" sz="1600" dirty="0" smtClean="0"/>
                        <a:t>2</a:t>
                      </a:r>
                      <a:endParaRPr lang="en-US" sz="1600" dirty="0"/>
                    </a:p>
                  </a:txBody>
                  <a:tcPr/>
                </a:tc>
                <a:tc>
                  <a:txBody>
                    <a:bodyPr/>
                    <a:lstStyle/>
                    <a:p>
                      <a:r>
                        <a:rPr lang="en-US" sz="1600" dirty="0" smtClean="0"/>
                        <a:t>Emission factors</a:t>
                      </a:r>
                      <a:endParaRPr lang="en-US" sz="1600" dirty="0"/>
                    </a:p>
                  </a:txBody>
                  <a:tcPr/>
                </a:tc>
                <a:tc>
                  <a:txBody>
                    <a:bodyPr/>
                    <a:lstStyle/>
                    <a:p>
                      <a:r>
                        <a:rPr lang="en-GB" sz="1600" kern="1200" dirty="0" smtClean="0">
                          <a:solidFill>
                            <a:schemeClr val="dk1"/>
                          </a:solidFill>
                          <a:latin typeface="+mn-lt"/>
                          <a:ea typeface="+mn-ea"/>
                          <a:cs typeface="+mn-cs"/>
                        </a:rPr>
                        <a:t>National forest inventory (NFI): </a:t>
                      </a:r>
                    </a:p>
                    <a:p>
                      <a:r>
                        <a:rPr lang="en-GB" sz="1600" kern="1200" dirty="0" smtClean="0">
                          <a:solidFill>
                            <a:schemeClr val="dk1"/>
                          </a:solidFill>
                          <a:latin typeface="+mn-lt"/>
                          <a:ea typeface="+mn-ea"/>
                          <a:cs typeface="+mn-cs"/>
                        </a:rPr>
                        <a:t>A system for measuring carbon on the ground in the different primary and secondary forest ecosystems (the “M” of MRV)</a:t>
                      </a:r>
                      <a:endParaRPr lang="en-US" sz="1600" dirty="0"/>
                    </a:p>
                  </a:txBody>
                  <a:tcPr/>
                </a:tc>
              </a:tr>
              <a:tr h="370840">
                <a:tc>
                  <a:txBody>
                    <a:bodyPr/>
                    <a:lstStyle/>
                    <a:p>
                      <a:r>
                        <a:rPr lang="en-US" sz="1600" dirty="0" smtClean="0"/>
                        <a:t>3</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kern="1200" dirty="0" err="1" smtClean="0">
                          <a:solidFill>
                            <a:schemeClr val="dk1"/>
                          </a:solidFill>
                          <a:latin typeface="+mn-lt"/>
                          <a:ea typeface="+mn-ea"/>
                          <a:cs typeface="+mn-cs"/>
                        </a:rPr>
                        <a:t>Emission</a:t>
                      </a:r>
                      <a:r>
                        <a:rPr lang="nl-NL" sz="1600" kern="1200" baseline="0" dirty="0" smtClean="0">
                          <a:solidFill>
                            <a:schemeClr val="dk1"/>
                          </a:solidFill>
                          <a:latin typeface="+mn-lt"/>
                          <a:ea typeface="+mn-ea"/>
                          <a:cs typeface="+mn-cs"/>
                        </a:rPr>
                        <a:t> </a:t>
                      </a:r>
                      <a:r>
                        <a:rPr lang="nl-NL" sz="1600" kern="1200" baseline="0" dirty="0" err="1" smtClean="0">
                          <a:solidFill>
                            <a:schemeClr val="dk1"/>
                          </a:solidFill>
                          <a:latin typeface="+mn-lt"/>
                          <a:ea typeface="+mn-ea"/>
                          <a:cs typeface="+mn-cs"/>
                        </a:rPr>
                        <a:t>estimates</a:t>
                      </a:r>
                      <a:endParaRPr lang="nl-NL" sz="1600" kern="1200" dirty="0" smtClean="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National GHGs inventory: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Reporting through the national greenhouse gas (GHG) inventory of the DRC (the “R” of MRV)</a:t>
                      </a:r>
                      <a:endParaRPr lang="nl-NL" sz="16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Integrated monitoring system</a:t>
            </a:r>
            <a:endParaRPr lang="en-US" dirty="0"/>
          </a:p>
        </p:txBody>
      </p:sp>
      <p:sp>
        <p:nvSpPr>
          <p:cNvPr id="3" name="Tijdelijke aanduiding voor tekst 2"/>
          <p:cNvSpPr>
            <a:spLocks noGrp="1"/>
          </p:cNvSpPr>
          <p:nvPr>
            <p:ph type="body" sz="quarter" idx="10"/>
          </p:nvPr>
        </p:nvSpPr>
        <p:spPr>
          <a:xfrm>
            <a:off x="421200" y="1223158"/>
            <a:ext cx="8521188" cy="4370121"/>
          </a:xfrm>
        </p:spPr>
        <p:txBody>
          <a:bodyPr/>
          <a:lstStyle/>
          <a:p>
            <a:r>
              <a:rPr lang="en-GB" sz="2400" dirty="0" smtClean="0"/>
              <a:t>Monitoring carbon</a:t>
            </a:r>
          </a:p>
          <a:p>
            <a:r>
              <a:rPr lang="en-GB" sz="2400" dirty="0" smtClean="0"/>
              <a:t>Monitoring safeguards and co-benefits:</a:t>
            </a:r>
          </a:p>
          <a:p>
            <a:pPr lvl="1"/>
            <a:r>
              <a:rPr lang="en-GB" dirty="0" smtClean="0"/>
              <a:t>Governance: transparent and accountable and involves participation of local communities</a:t>
            </a:r>
          </a:p>
          <a:p>
            <a:pPr lvl="1"/>
            <a:r>
              <a:rPr lang="en-GB" dirty="0" smtClean="0"/>
              <a:t>Economic aspects: distribution of costs and benefits for REDD+</a:t>
            </a:r>
          </a:p>
          <a:p>
            <a:pPr lvl="1"/>
            <a:r>
              <a:rPr lang="en-GB" dirty="0" smtClean="0"/>
              <a:t>Environmental aspects: forest functions and services, such as water quality, nontimber forest products, and biodiversity</a:t>
            </a:r>
          </a:p>
          <a:p>
            <a:pPr lvl="1"/>
            <a:r>
              <a:rPr lang="en-GB" dirty="0" smtClean="0"/>
              <a:t>Sociocultural dimensions</a:t>
            </a:r>
          </a:p>
          <a:p>
            <a:pPr>
              <a:buNone/>
            </a:pPr>
            <a:r>
              <a:rPr lang="en-GB" b="1" dirty="0" smtClean="0">
                <a:sym typeface="Wingdings" pitchFamily="2" charset="2"/>
              </a:rPr>
              <a:t> </a:t>
            </a:r>
            <a:r>
              <a:rPr lang="en-GB" dirty="0" smtClean="0">
                <a:sym typeface="Wingdings" pitchFamily="2" charset="2"/>
              </a:rPr>
              <a:t>I</a:t>
            </a:r>
            <a:r>
              <a:rPr lang="en-GB" dirty="0" smtClean="0"/>
              <a:t>ntegrated MRV system using a participatory approach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Capacity building activities</a:t>
            </a:r>
            <a:endParaRPr lang="en-US" dirty="0"/>
          </a:p>
        </p:txBody>
      </p:sp>
      <p:sp>
        <p:nvSpPr>
          <p:cNvPr id="3" name="Tijdelijke aanduiding voor tekst 2"/>
          <p:cNvSpPr>
            <a:spLocks noGrp="1"/>
          </p:cNvSpPr>
          <p:nvPr>
            <p:ph type="body" sz="quarter" idx="10"/>
          </p:nvPr>
        </p:nvSpPr>
        <p:spPr>
          <a:xfrm>
            <a:off x="421200" y="1258784"/>
            <a:ext cx="8521188" cy="4393871"/>
          </a:xfrm>
        </p:spPr>
        <p:txBody>
          <a:bodyPr/>
          <a:lstStyle/>
          <a:p>
            <a:r>
              <a:rPr lang="en-US" dirty="0" smtClean="0"/>
              <a:t>Institutional and technical capacity building</a:t>
            </a:r>
          </a:p>
          <a:p>
            <a:r>
              <a:rPr lang="en-US" dirty="0" smtClean="0"/>
              <a:t>National expertise forms the starting point</a:t>
            </a:r>
          </a:p>
          <a:p>
            <a:r>
              <a:rPr lang="en-US" dirty="0" smtClean="0"/>
              <a:t>Integration of existing capacities, expertise and different institutes</a:t>
            </a:r>
          </a:p>
          <a:p>
            <a:r>
              <a:rPr lang="en-US" dirty="0" smtClean="0"/>
              <a:t>Technical training by international experts on:</a:t>
            </a:r>
          </a:p>
          <a:p>
            <a:pPr lvl="1"/>
            <a:r>
              <a:rPr lang="en-US" sz="2000" dirty="0" smtClean="0"/>
              <a:t>International requirements from UNFCCC and IPCC</a:t>
            </a:r>
          </a:p>
          <a:p>
            <a:pPr lvl="1"/>
            <a:r>
              <a:rPr lang="en-US" sz="2000" dirty="0" smtClean="0"/>
              <a:t>Reporting of GHG emissions and removals</a:t>
            </a:r>
          </a:p>
          <a:p>
            <a:pPr lvl="1"/>
            <a:r>
              <a:rPr lang="en-US" sz="2000" dirty="0" smtClean="0"/>
              <a:t>Implementing the SLMS: use of remote sensing and GIS</a:t>
            </a:r>
          </a:p>
          <a:p>
            <a:pPr lvl="1"/>
            <a:r>
              <a:rPr lang="en-US" sz="2000" dirty="0" smtClean="0"/>
              <a:t>Implementing the NFI: taking field measurements</a:t>
            </a:r>
          </a:p>
          <a:p>
            <a:pPr lvl="1"/>
            <a:r>
              <a:rPr lang="en-US" sz="2000" dirty="0" smtClean="0"/>
              <a:t>Data management</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1146029"/>
          </a:xfrm>
        </p:spPr>
        <p:txBody>
          <a:bodyPr/>
          <a:lstStyle/>
          <a:p>
            <a:r>
              <a:rPr lang="en-GB" sz="2600" dirty="0" smtClean="0"/>
              <a:t>2. Establishment of a system for monitoring, reporting, and verification of REDD+ in Guyana</a:t>
            </a:r>
            <a:endParaRPr lang="en-US" sz="2600" dirty="0"/>
          </a:p>
        </p:txBody>
      </p:sp>
      <p:sp>
        <p:nvSpPr>
          <p:cNvPr id="3" name="Tijdelijke aanduiding voor tekst 2"/>
          <p:cNvSpPr>
            <a:spLocks noGrp="1"/>
          </p:cNvSpPr>
          <p:nvPr>
            <p:ph type="body" sz="quarter" idx="10"/>
          </p:nvPr>
        </p:nvSpPr>
        <p:spPr>
          <a:xfrm>
            <a:off x="421200" y="1501570"/>
            <a:ext cx="8521188" cy="4404807"/>
          </a:xfrm>
        </p:spPr>
        <p:txBody>
          <a:bodyPr/>
          <a:lstStyle/>
          <a:p>
            <a:pPr>
              <a:defRPr/>
            </a:pPr>
            <a:r>
              <a:rPr lang="en-US" dirty="0" smtClean="0"/>
              <a:t>Requirements for national MRV system:</a:t>
            </a:r>
            <a:endParaRPr lang="de-DE" sz="2800" dirty="0" smtClean="0"/>
          </a:p>
          <a:p>
            <a:pPr lvl="1">
              <a:defRPr/>
            </a:pPr>
            <a:r>
              <a:rPr lang="en-US" sz="2000" b="1" dirty="0" smtClean="0"/>
              <a:t>International</a:t>
            </a:r>
            <a:r>
              <a:rPr lang="en-US" sz="2000" dirty="0" smtClean="0"/>
              <a:t>: principles and procedures specified by the IPCC (</a:t>
            </a:r>
            <a:r>
              <a:rPr lang="en-US" sz="2000" dirty="0" smtClean="0"/>
              <a:t>2003, 2006) </a:t>
            </a:r>
            <a:r>
              <a:rPr lang="en-US" sz="2000" dirty="0" smtClean="0"/>
              <a:t>Good Practice </a:t>
            </a:r>
            <a:r>
              <a:rPr lang="en-US" sz="2000" dirty="0" smtClean="0"/>
              <a:t>Guidance and Guidelines</a:t>
            </a:r>
            <a:endParaRPr lang="de-DE" sz="2000" dirty="0" smtClean="0"/>
          </a:p>
          <a:p>
            <a:pPr lvl="1">
              <a:defRPr/>
            </a:pPr>
            <a:r>
              <a:rPr lang="en-US" sz="2000" b="1" dirty="0" smtClean="0"/>
              <a:t>National</a:t>
            </a:r>
            <a:r>
              <a:rPr lang="en-US" sz="2000" dirty="0" smtClean="0"/>
              <a:t>: needs and priorities of the national REDD policy and implementation strategy</a:t>
            </a:r>
            <a:endParaRPr lang="de-DE" sz="2000" dirty="0" smtClean="0"/>
          </a:p>
          <a:p>
            <a:pPr>
              <a:defRPr/>
            </a:pPr>
            <a:r>
              <a:rPr lang="en-US" dirty="0" smtClean="0"/>
              <a:t>Bridging the capacity gap:</a:t>
            </a:r>
            <a:endParaRPr lang="de-DE" sz="2800" dirty="0" smtClean="0"/>
          </a:p>
          <a:p>
            <a:pPr lvl="1">
              <a:defRPr/>
            </a:pPr>
            <a:r>
              <a:rPr lang="en-US" sz="2000" b="1" dirty="0" smtClean="0"/>
              <a:t>Assessment</a:t>
            </a:r>
            <a:r>
              <a:rPr lang="en-US" sz="2000" dirty="0" smtClean="0"/>
              <a:t>: of existing national forest monitoring technical capabilities versus the requirements for the MRV system</a:t>
            </a:r>
            <a:endParaRPr lang="de-DE" sz="2000" dirty="0" smtClean="0"/>
          </a:p>
          <a:p>
            <a:pPr lvl="1">
              <a:defRPr/>
            </a:pPr>
            <a:r>
              <a:rPr lang="en-US" sz="2000" b="1" dirty="0" smtClean="0"/>
              <a:t>Develop a roadmap</a:t>
            </a:r>
            <a:r>
              <a:rPr lang="en-US" sz="2000" dirty="0" smtClean="0"/>
              <a:t>:</a:t>
            </a:r>
            <a:r>
              <a:rPr lang="en-US" sz="2000" dirty="0" smtClean="0">
                <a:solidFill>
                  <a:srgbClr val="FFCC00"/>
                </a:solidFill>
              </a:rPr>
              <a:t> </a:t>
            </a:r>
            <a:r>
              <a:rPr lang="en-US" sz="2000" dirty="0" smtClean="0"/>
              <a:t>to build sustained in-country capacities for MRV</a:t>
            </a:r>
            <a:endParaRPr lang="de-DE" sz="2000" dirty="0" smtClean="0"/>
          </a:p>
          <a:p>
            <a:pPr>
              <a:buNone/>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9"/>
            <a:ext cx="8442796" cy="612959"/>
          </a:xfrm>
        </p:spPr>
        <p:txBody>
          <a:bodyPr/>
          <a:lstStyle/>
          <a:p>
            <a:r>
              <a:rPr lang="en-GB" sz="2600" dirty="0" smtClean="0"/>
              <a:t>Capacity gap assessment for Guyana</a:t>
            </a:r>
            <a:endParaRPr lang="en-US" sz="2600" dirty="0"/>
          </a:p>
        </p:txBody>
      </p:sp>
      <p:graphicFrame>
        <p:nvGraphicFramePr>
          <p:cNvPr id="8" name="Tabelle 3"/>
          <p:cNvGraphicFramePr>
            <a:graphicFrameLocks noGrp="1"/>
          </p:cNvGraphicFramePr>
          <p:nvPr>
            <p:extLst>
              <p:ext uri="{D42A27DB-BD31-4B8C-83A1-F6EECF244321}">
                <p14:modId xmlns:p14="http://schemas.microsoft.com/office/powerpoint/2010/main" val="3770802054"/>
              </p:ext>
            </p:extLst>
          </p:nvPr>
        </p:nvGraphicFramePr>
        <p:xfrm>
          <a:off x="26988" y="1094313"/>
          <a:ext cx="9074723" cy="6427671"/>
        </p:xfrm>
        <a:graphic>
          <a:graphicData uri="http://schemas.openxmlformats.org/drawingml/2006/table">
            <a:tbl>
              <a:tblPr>
                <a:tableStyleId>{D7AC3CCA-C797-4891-BE02-D94E43425B78}</a:tableStyleId>
              </a:tblPr>
              <a:tblGrid>
                <a:gridCol w="1288470"/>
                <a:gridCol w="1620982"/>
                <a:gridCol w="3394363"/>
                <a:gridCol w="2770908"/>
              </a:tblGrid>
              <a:tr h="404109">
                <a:tc>
                  <a:txBody>
                    <a:bodyPr/>
                    <a:lstStyle/>
                    <a:p>
                      <a:pPr algn="ctr" fontAlgn="t"/>
                      <a:r>
                        <a:rPr lang="de-DE" sz="1800" b="1" u="none" strike="noStrike" dirty="0" smtClean="0">
                          <a:latin typeface="Calibri" pitchFamily="34" charset="0"/>
                        </a:rPr>
                        <a:t>Variable</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fontAlgn="t"/>
                      <a:r>
                        <a:rPr lang="en-US" sz="1800" b="1" i="0" u="none" strike="noStrike" dirty="0" smtClean="0">
                          <a:solidFill>
                            <a:schemeClr val="dk1"/>
                          </a:solidFill>
                          <a:latin typeface="Calibri" pitchFamily="34" charset="0"/>
                          <a:ea typeface="+mn-ea"/>
                          <a:cs typeface="+mn-cs"/>
                        </a:rPr>
                        <a:t>Focus</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de-DE" sz="1800" b="1" u="none" strike="noStrike" dirty="0" err="1">
                          <a:latin typeface="Calibri" pitchFamily="34" charset="0"/>
                        </a:rPr>
                        <a:t>Existing</a:t>
                      </a:r>
                      <a:r>
                        <a:rPr lang="de-DE" sz="1800" b="1" u="none" strike="noStrike" dirty="0">
                          <a:latin typeface="Calibri" pitchFamily="34" charset="0"/>
                        </a:rPr>
                        <a:t> </a:t>
                      </a:r>
                      <a:r>
                        <a:rPr lang="de-DE" sz="1800" b="1" u="none" strike="noStrike" dirty="0" err="1">
                          <a:latin typeface="Calibri" pitchFamily="34" charset="0"/>
                        </a:rPr>
                        <a:t>observations</a:t>
                      </a:r>
                      <a:r>
                        <a:rPr lang="de-DE" sz="1800" b="1" u="none" strike="noStrike" dirty="0">
                          <a:latin typeface="Calibri" pitchFamily="34" charset="0"/>
                        </a:rPr>
                        <a:t> </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de-DE" sz="1800" b="1" u="none" strike="noStrike" dirty="0" err="1">
                          <a:latin typeface="Calibri" pitchFamily="34" charset="0"/>
                        </a:rPr>
                        <a:t>Existing</a:t>
                      </a:r>
                      <a:r>
                        <a:rPr lang="de-DE" sz="1800" b="1" u="none" strike="noStrike" dirty="0">
                          <a:latin typeface="Calibri" pitchFamily="34" charset="0"/>
                        </a:rPr>
                        <a:t> </a:t>
                      </a:r>
                      <a:r>
                        <a:rPr lang="de-DE" sz="1800" b="1" u="none" strike="noStrike" dirty="0" err="1">
                          <a:latin typeface="Calibri" pitchFamily="34" charset="0"/>
                        </a:rPr>
                        <a:t>information</a:t>
                      </a:r>
                      <a:r>
                        <a:rPr lang="de-DE" sz="1800" b="1" u="none" strike="noStrike" dirty="0">
                          <a:latin typeface="Calibri" pitchFamily="34" charset="0"/>
                        </a:rPr>
                        <a:t> </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505805">
                <a:tc rowSpan="2">
                  <a:txBody>
                    <a:bodyPr/>
                    <a:lstStyle/>
                    <a:p>
                      <a:pPr algn="ctr" rtl="0" fontAlgn="t"/>
                      <a:r>
                        <a:rPr lang="de-DE" sz="1800" b="1" u="none" strike="noStrike" dirty="0">
                          <a:latin typeface="Calibri" pitchFamily="34" charset="0"/>
                        </a:rPr>
                        <a:t>Area </a:t>
                      </a:r>
                      <a:r>
                        <a:rPr lang="de-DE" sz="1800" b="1" u="none" strike="noStrike" dirty="0" err="1">
                          <a:latin typeface="Calibri" pitchFamily="34" charset="0"/>
                        </a:rPr>
                        <a:t>changes</a:t>
                      </a:r>
                      <a:r>
                        <a:rPr lang="de-DE" sz="1800" b="1" u="none" strike="noStrike" dirty="0">
                          <a:latin typeface="Calibri" pitchFamily="34" charset="0"/>
                        </a:rPr>
                        <a:t> (</a:t>
                      </a:r>
                      <a:r>
                        <a:rPr lang="de-DE" sz="1800" b="1" u="none" strike="noStrike" dirty="0" err="1">
                          <a:latin typeface="Calibri" pitchFamily="34" charset="0"/>
                        </a:rPr>
                        <a:t>activity</a:t>
                      </a:r>
                      <a:r>
                        <a:rPr lang="de-DE" sz="1800" b="1" u="none" strike="noStrike" dirty="0">
                          <a:latin typeface="Calibri" pitchFamily="34" charset="0"/>
                        </a:rPr>
                        <a:t> </a:t>
                      </a:r>
                      <a:r>
                        <a:rPr lang="de-DE" sz="1800" b="1" u="none" strike="noStrike" dirty="0" err="1">
                          <a:latin typeface="Calibri" pitchFamily="34" charset="0"/>
                        </a:rPr>
                        <a:t>data</a:t>
                      </a:r>
                      <a:r>
                        <a:rPr lang="de-DE" sz="1800" b="1" u="none" strike="noStrike" dirty="0">
                          <a:latin typeface="Calibri" pitchFamily="34" charset="0"/>
                        </a:rPr>
                        <a:t>) </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de-DE" sz="1800" u="none" strike="noStrike" dirty="0" err="1" smtClean="0">
                          <a:latin typeface="Calibri" pitchFamily="34" charset="0"/>
                        </a:rPr>
                        <a:t>Deforestation</a:t>
                      </a:r>
                      <a:r>
                        <a:rPr lang="de-DE" sz="1800" u="none" strike="noStrike" dirty="0" smtClean="0">
                          <a:latin typeface="Calibri" pitchFamily="34" charset="0"/>
                        </a:rPr>
                        <a:t>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rowSpan="2">
                  <a:txBody>
                    <a:bodyPr/>
                    <a:lstStyle/>
                    <a:p>
                      <a:pPr marL="182880" indent="-182880" algn="l" rtl="0" fontAlgn="t">
                        <a:buFont typeface="Arial" panose="020B0604020202020204" pitchFamily="34" charset="0"/>
                        <a:buChar char="•"/>
                      </a:pPr>
                      <a:r>
                        <a:rPr lang="de-DE" sz="1800" i="0" u="none" strike="noStrike" dirty="0" smtClean="0">
                          <a:latin typeface="Calibri" pitchFamily="34" charset="0"/>
                        </a:rPr>
                        <a:t>Archived satellite data  airphotos </a:t>
                      </a:r>
                    </a:p>
                    <a:p>
                      <a:pPr marL="182880" indent="-182880" algn="l" rtl="0" fontAlgn="t">
                        <a:buFont typeface="Arial" panose="020B0604020202020204" pitchFamily="34" charset="0"/>
                        <a:buChar char="•"/>
                      </a:pPr>
                      <a:r>
                        <a:rPr lang="de-DE" sz="1800" i="0" u="none" strike="noStrike" dirty="0" err="1" smtClean="0">
                          <a:latin typeface="Calibri" pitchFamily="34" charset="0"/>
                        </a:rPr>
                        <a:t>Forest</a:t>
                      </a:r>
                      <a:r>
                        <a:rPr lang="de-DE" sz="1800" i="0" u="none" strike="noStrike" dirty="0" smtClean="0">
                          <a:latin typeface="Calibri" pitchFamily="34" charset="0"/>
                        </a:rPr>
                        <a:t> </a:t>
                      </a:r>
                      <a:r>
                        <a:rPr lang="de-DE" sz="1800" i="0" u="none" strike="noStrike" dirty="0" err="1" smtClean="0">
                          <a:latin typeface="Calibri" pitchFamily="34" charset="0"/>
                        </a:rPr>
                        <a:t>maps</a:t>
                      </a:r>
                      <a:r>
                        <a:rPr lang="de-DE" sz="1800" i="0" u="none" strike="noStrike" dirty="0" smtClean="0">
                          <a:latin typeface="Calibri" pitchFamily="34" charset="0"/>
                        </a:rPr>
                        <a:t> </a:t>
                      </a:r>
                      <a:r>
                        <a:rPr lang="de-DE" sz="1800" i="0" u="none" strike="noStrike" dirty="0" err="1" smtClean="0">
                          <a:latin typeface="Calibri" pitchFamily="34" charset="0"/>
                        </a:rPr>
                        <a:t>and</a:t>
                      </a:r>
                      <a:r>
                        <a:rPr lang="de-DE" sz="1800" i="0" u="none" strike="noStrike" dirty="0" smtClean="0">
                          <a:latin typeface="Calibri" pitchFamily="34" charset="0"/>
                        </a:rPr>
                        <a:t> </a:t>
                      </a:r>
                      <a:r>
                        <a:rPr lang="de-DE" sz="1800" i="0" u="none" strike="noStrike" dirty="0" err="1" smtClean="0">
                          <a:latin typeface="Calibri" pitchFamily="34" charset="0"/>
                        </a:rPr>
                        <a:t>field</a:t>
                      </a:r>
                      <a:r>
                        <a:rPr lang="de-DE" sz="1800" i="0" u="none" strike="noStrike" baseline="0" dirty="0" smtClean="0">
                          <a:latin typeface="Calibri" pitchFamily="34" charset="0"/>
                        </a:rPr>
                        <a:t> </a:t>
                      </a:r>
                      <a:r>
                        <a:rPr lang="de-DE" sz="1800" i="0" u="none" strike="noStrike" baseline="0" dirty="0" err="1" smtClean="0">
                          <a:latin typeface="Calibri" pitchFamily="34" charset="0"/>
                        </a:rPr>
                        <a:t>data</a:t>
                      </a:r>
                      <a:endParaRPr lang="de-DE" sz="1800" i="0" u="none" strike="noStrike" baseline="0" dirty="0" smtClean="0">
                        <a:latin typeface="Calibri" pitchFamily="34" charset="0"/>
                      </a:endParaRPr>
                    </a:p>
                    <a:p>
                      <a:pPr marL="182880" indent="-182880" algn="l" rtl="0" fontAlgn="t">
                        <a:buFont typeface="Arial" panose="020B0604020202020204" pitchFamily="34" charset="0"/>
                        <a:buChar char="•"/>
                      </a:pPr>
                      <a:r>
                        <a:rPr lang="en-US" sz="1800" i="0" u="none" strike="noStrike" dirty="0" smtClean="0">
                          <a:latin typeface="Calibri" pitchFamily="34" charset="0"/>
                        </a:rPr>
                        <a:t>Maps of forest use and human infrastructures </a:t>
                      </a:r>
                      <a:endParaRPr lang="de-DE" sz="1800" i="0" u="none" strike="noStrike" dirty="0">
                        <a:latin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de-DE" sz="1800" i="0" u="none" strike="noStrike" dirty="0" smtClean="0">
                          <a:latin typeface="Calibri" pitchFamily="34" charset="0"/>
                        </a:rPr>
                        <a:t>Deforestation maps/rates </a:t>
                      </a:r>
                    </a:p>
                    <a:p>
                      <a:pPr marL="182880" marR="0" indent="-18288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de-DE" sz="1800" i="0" u="none" strike="noStrike" baseline="0" dirty="0" smtClean="0">
                          <a:latin typeface="Calibri" pitchFamily="34" charset="0"/>
                        </a:rPr>
                        <a:t>National </a:t>
                      </a:r>
                      <a:r>
                        <a:rPr lang="de-DE" sz="1800" i="0" u="none" strike="noStrike" dirty="0" smtClean="0">
                          <a:latin typeface="Calibri" pitchFamily="34" charset="0"/>
                        </a:rPr>
                        <a:t>statistical data</a:t>
                      </a:r>
                    </a:p>
                    <a:p>
                      <a:pPr marL="182880" indent="-182880" algn="l" rtl="0" fontAlgn="t">
                        <a:buFont typeface="Arial" panose="020B0604020202020204" pitchFamily="34" charset="0"/>
                        <a:buChar char="•"/>
                      </a:pPr>
                      <a:r>
                        <a:rPr lang="de-DE" sz="1800" i="0" u="none" strike="noStrike" dirty="0" smtClean="0">
                          <a:latin typeface="Calibri" pitchFamily="34" charset="0"/>
                        </a:rPr>
                        <a:t>Land-use change maps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794762">
                <a:tc vMerge="1">
                  <a:txBody>
                    <a:bodyPr/>
                    <a:lstStyle/>
                    <a:p>
                      <a:endParaRPr lang="de-DE"/>
                    </a:p>
                  </a:txBody>
                  <a:tcPr/>
                </a:tc>
                <a:tc>
                  <a:txBody>
                    <a:bodyPr/>
                    <a:lstStyle/>
                    <a:p>
                      <a:pPr algn="l" rtl="0" fontAlgn="t"/>
                      <a:r>
                        <a:rPr lang="de-DE" sz="1800" u="none" strike="noStrike" dirty="0">
                          <a:latin typeface="Calibri" pitchFamily="34" charset="0"/>
                        </a:rPr>
                        <a:t>Degradation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en-US" sz="1800" i="0" u="none" strike="noStrike" dirty="0" smtClean="0">
                          <a:latin typeface="Calibri" pitchFamily="34" charset="0"/>
                        </a:rPr>
                        <a:t>Area affected by degradation and rates </a:t>
                      </a:r>
                      <a:endParaRPr lang="en-US"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505805">
                <a:tc rowSpan="3">
                  <a:txBody>
                    <a:bodyPr/>
                    <a:lstStyle/>
                    <a:p>
                      <a:pPr algn="ctr" rtl="0" fontAlgn="t"/>
                      <a:r>
                        <a:rPr lang="de-DE" sz="1800" b="1" u="none" strike="noStrike" dirty="0" err="1">
                          <a:latin typeface="Calibri" pitchFamily="34" charset="0"/>
                        </a:rPr>
                        <a:t>Changes</a:t>
                      </a:r>
                      <a:r>
                        <a:rPr lang="de-DE" sz="1800" b="1" u="none" strike="noStrike" dirty="0">
                          <a:latin typeface="Calibri" pitchFamily="34" charset="0"/>
                        </a:rPr>
                        <a:t> in </a:t>
                      </a:r>
                      <a:r>
                        <a:rPr lang="de-DE" sz="1800" b="1" u="none" strike="noStrike" dirty="0" err="1">
                          <a:latin typeface="Calibri" pitchFamily="34" charset="0"/>
                        </a:rPr>
                        <a:t>carbon</a:t>
                      </a:r>
                      <a:r>
                        <a:rPr lang="de-DE" sz="1800" b="1" u="none" strike="noStrike" dirty="0">
                          <a:latin typeface="Calibri" pitchFamily="34" charset="0"/>
                        </a:rPr>
                        <a:t> </a:t>
                      </a:r>
                      <a:r>
                        <a:rPr lang="de-DE" sz="1800" b="1" u="none" strike="noStrike" dirty="0" err="1">
                          <a:latin typeface="Calibri" pitchFamily="34" charset="0"/>
                        </a:rPr>
                        <a:t>stocks</a:t>
                      </a:r>
                      <a:r>
                        <a:rPr lang="de-DE" sz="1800" b="1" u="none" strike="noStrike" dirty="0">
                          <a:latin typeface="Calibri" pitchFamily="34" charset="0"/>
                        </a:rPr>
                        <a:t> </a:t>
                      </a:r>
                      <a:r>
                        <a:rPr lang="de-DE" sz="1800" b="1" u="none" strike="noStrike" dirty="0" smtClean="0">
                          <a:latin typeface="Calibri" pitchFamily="34" charset="0"/>
                        </a:rPr>
                        <a:t>/ </a:t>
                      </a:r>
                      <a:r>
                        <a:rPr lang="de-DE" sz="1800" b="1" u="none" strike="noStrike" dirty="0" err="1" smtClean="0">
                          <a:latin typeface="Calibri" pitchFamily="34" charset="0"/>
                        </a:rPr>
                        <a:t>emission</a:t>
                      </a:r>
                      <a:r>
                        <a:rPr lang="de-DE" sz="1800" b="1" u="none" strike="noStrike" dirty="0" smtClean="0">
                          <a:latin typeface="Calibri" pitchFamily="34" charset="0"/>
                        </a:rPr>
                        <a:t> </a:t>
                      </a:r>
                      <a:r>
                        <a:rPr lang="de-DE" sz="1800" b="1" u="none" strike="noStrike" dirty="0" err="1" smtClean="0">
                          <a:latin typeface="Calibri" pitchFamily="34" charset="0"/>
                        </a:rPr>
                        <a:t>factors</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de-DE" sz="1800" u="none" strike="noStrike" dirty="0" smtClean="0">
                          <a:latin typeface="Calibri" pitchFamily="34" charset="0"/>
                        </a:rPr>
                        <a:t>Land-use </a:t>
                      </a:r>
                      <a:r>
                        <a:rPr lang="de-DE" sz="1800" u="none" strike="noStrike" dirty="0">
                          <a:latin typeface="Calibri" pitchFamily="34" charset="0"/>
                        </a:rPr>
                        <a:t>change </a:t>
                      </a:r>
                      <a:r>
                        <a:rPr lang="de-DE" sz="1800" u="none" strike="noStrike" dirty="0" smtClean="0">
                          <a:latin typeface="Calibri" pitchFamily="34" charset="0"/>
                        </a:rPr>
                        <a:t>(deforestation)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rowSpan="3">
                  <a:txBody>
                    <a:bodyPr/>
                    <a:lstStyle/>
                    <a:p>
                      <a:pPr marL="182880" indent="-182880" algn="l" rtl="0" fontAlgn="t">
                        <a:buFont typeface="Arial" panose="020B0604020202020204" pitchFamily="34" charset="0"/>
                        <a:buChar char="•"/>
                      </a:pPr>
                      <a:r>
                        <a:rPr lang="en-US" sz="1800" i="0" u="none" strike="noStrike" dirty="0" smtClean="0">
                          <a:latin typeface="Calibri" pitchFamily="34" charset="0"/>
                        </a:rPr>
                        <a:t>Forest</a:t>
                      </a:r>
                      <a:r>
                        <a:rPr lang="en-US" sz="1800" i="0" u="none" strike="noStrike" baseline="0" dirty="0" smtClean="0">
                          <a:latin typeface="Calibri" pitchFamily="34" charset="0"/>
                        </a:rPr>
                        <a:t> i</a:t>
                      </a:r>
                      <a:r>
                        <a:rPr lang="en-US" sz="1800" i="0" u="none" strike="noStrike" dirty="0" smtClean="0">
                          <a:latin typeface="Calibri" pitchFamily="34" charset="0"/>
                        </a:rPr>
                        <a:t>nventory, permanent sample plots, research</a:t>
                      </a:r>
                      <a:r>
                        <a:rPr lang="en-US" sz="1800" i="0" u="none" strike="noStrike" baseline="0" dirty="0" smtClean="0">
                          <a:latin typeface="Calibri" pitchFamily="34" charset="0"/>
                        </a:rPr>
                        <a:t> sites, </a:t>
                      </a:r>
                      <a:r>
                        <a:rPr lang="en-US" sz="1800" i="0" u="none" strike="noStrike" dirty="0" smtClean="0">
                          <a:latin typeface="Calibri" pitchFamily="34" charset="0"/>
                        </a:rPr>
                        <a:t>in-situ measurements </a:t>
                      </a:r>
                    </a:p>
                    <a:p>
                      <a:pPr marL="182880" indent="-182880" algn="l" rtl="0" fontAlgn="t">
                        <a:buFont typeface="Arial" panose="020B0604020202020204" pitchFamily="34" charset="0"/>
                        <a:buChar char="•"/>
                      </a:pPr>
                      <a:r>
                        <a:rPr lang="de-DE" sz="1800" i="0" u="none" strike="noStrike" dirty="0" smtClean="0">
                          <a:latin typeface="Calibri" pitchFamily="34" charset="0"/>
                        </a:rPr>
                        <a:t>Forest/ecosystem </a:t>
                      </a:r>
                      <a:r>
                        <a:rPr lang="en-US" sz="1800" i="0" u="none" strike="noStrike" noProof="0" dirty="0" smtClean="0">
                          <a:latin typeface="Calibri" pitchFamily="34" charset="0"/>
                        </a:rPr>
                        <a:t>stratifications</a:t>
                      </a:r>
                      <a:r>
                        <a:rPr lang="de-DE" sz="1800" i="0" u="none" strike="noStrike" dirty="0" smtClean="0">
                          <a:latin typeface="Calibri" pitchFamily="34" charset="0"/>
                        </a:rPr>
                        <a:t> </a:t>
                      </a:r>
                    </a:p>
                    <a:p>
                      <a:pPr marL="182880" indent="-182880" algn="l" rtl="0" fontAlgn="t">
                        <a:buFont typeface="Arial" panose="020B0604020202020204" pitchFamily="34" charset="0"/>
                        <a:buChar char="•"/>
                      </a:pPr>
                      <a:r>
                        <a:rPr lang="en-US" sz="1800" i="0" u="none" strike="noStrike" dirty="0" smtClean="0">
                          <a:latin typeface="Calibri" pitchFamily="34" charset="0"/>
                        </a:rPr>
                        <a:t>Forest concessions/harvests</a:t>
                      </a:r>
                    </a:p>
                    <a:p>
                      <a:pPr marL="182880" indent="-182880" algn="l" rtl="0" fontAlgn="t">
                        <a:buFont typeface="Arial" panose="020B0604020202020204" pitchFamily="34" charset="0"/>
                        <a:buChar char="•"/>
                      </a:pPr>
                      <a:r>
                        <a:rPr lang="de-DE" sz="1800" i="0" u="none" strike="noStrike" dirty="0" smtClean="0">
                          <a:latin typeface="Calibri" pitchFamily="34" charset="0"/>
                        </a:rPr>
                        <a:t>Volume</a:t>
                      </a:r>
                      <a:r>
                        <a:rPr lang="de-DE" sz="1800" i="0" u="none" strike="noStrike" baseline="0" dirty="0" smtClean="0">
                          <a:latin typeface="Calibri" pitchFamily="34" charset="0"/>
                        </a:rPr>
                        <a:t> to </a:t>
                      </a:r>
                      <a:r>
                        <a:rPr lang="de-DE" sz="1800" i="0" u="none" strike="noStrike" dirty="0" smtClean="0">
                          <a:latin typeface="Calibri" pitchFamily="34" charset="0"/>
                        </a:rPr>
                        <a:t>carbon conversions</a:t>
                      </a:r>
                    </a:p>
                    <a:p>
                      <a:pPr marL="182880" indent="-182880" algn="l" rtl="0" fontAlgn="t">
                        <a:buFont typeface="Arial" panose="020B0604020202020204" pitchFamily="34" charset="0"/>
                        <a:buChar char="•"/>
                      </a:pPr>
                      <a:r>
                        <a:rPr lang="de-DE" sz="1800" i="0" u="none" strike="noStrike" dirty="0" smtClean="0">
                          <a:latin typeface="Calibri" pitchFamily="34" charset="0"/>
                        </a:rPr>
                        <a:t>Regional carbon stock data/maps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en-US" sz="1800" i="0" u="none" strike="noStrike" dirty="0" smtClean="0">
                          <a:latin typeface="Calibri" pitchFamily="34" charset="0"/>
                        </a:rPr>
                        <a:t>Carbon stock change and emission/ha estimates </a:t>
                      </a:r>
                      <a:endParaRPr lang="en-US"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285090">
                <a:tc vMerge="1">
                  <a:txBody>
                    <a:bodyPr/>
                    <a:lstStyle/>
                    <a:p>
                      <a:endParaRPr lang="de-DE"/>
                    </a:p>
                  </a:txBody>
                  <a:tcPr/>
                </a:tc>
                <a:tc>
                  <a:txBody>
                    <a:bodyPr/>
                    <a:lstStyle/>
                    <a:p>
                      <a:pPr algn="l" rtl="0" fontAlgn="t"/>
                      <a:r>
                        <a:rPr lang="de-DE" sz="1800" u="none" strike="noStrike">
                          <a:latin typeface="Calibri" pitchFamily="34" charset="0"/>
                        </a:rPr>
                        <a:t>Degradation </a:t>
                      </a:r>
                      <a:endParaRPr lang="de-DE" sz="1800" b="0" i="0" u="none" strike="noStrike">
                        <a:solidFill>
                          <a:srgbClr val="000000"/>
                        </a:solidFill>
                        <a:latin typeface="Calibri" pitchFamily="34" charset="0"/>
                        <a:ea typeface="Tahoma" pitchFamily="34" charset="0"/>
                        <a:cs typeface="Tahoma"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de-DE" sz="1800" i="0" u="none" strike="noStrike" dirty="0" smtClean="0">
                          <a:latin typeface="Calibri" pitchFamily="34" charset="0"/>
                        </a:rPr>
                        <a:t>Long-term C-reduction measurements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405480">
                <a:tc vMerge="1">
                  <a:txBody>
                    <a:bodyPr/>
                    <a:lstStyle/>
                    <a:p>
                      <a:endParaRPr lang="de-DE"/>
                    </a:p>
                  </a:txBody>
                  <a:tcPr/>
                </a:tc>
                <a:tc>
                  <a:txBody>
                    <a:bodyPr/>
                    <a:lstStyle/>
                    <a:p>
                      <a:pPr algn="l" rtl="0" fontAlgn="t"/>
                      <a:r>
                        <a:rPr lang="de-DE" sz="1800" u="none" strike="noStrike" dirty="0">
                          <a:latin typeface="Calibri" pitchFamily="34" charset="0"/>
                        </a:rPr>
                        <a:t>Other pools (i.e</a:t>
                      </a:r>
                      <a:r>
                        <a:rPr lang="de-DE" sz="1800" u="none" strike="noStrike" dirty="0" smtClean="0">
                          <a:latin typeface="Calibri" pitchFamily="34" charset="0"/>
                        </a:rPr>
                        <a:t>., </a:t>
                      </a:r>
                      <a:r>
                        <a:rPr lang="de-DE" sz="1800" u="none" strike="noStrike" dirty="0">
                          <a:latin typeface="Calibri" pitchFamily="34" charset="0"/>
                        </a:rPr>
                        <a:t>soils) </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vMerge="1">
                  <a:txBody>
                    <a:bodyPr/>
                    <a:lstStyle/>
                    <a:p>
                      <a:endParaRPr lang="de-DE"/>
                    </a:p>
                  </a:txBody>
                  <a:tcPr/>
                </a:tc>
                <a:tc>
                  <a:txBody>
                    <a:bodyPr/>
                    <a:lstStyle/>
                    <a:p>
                      <a:pPr marL="182880" indent="-182880" algn="l" rtl="0" fontAlgn="t">
                        <a:buFont typeface="Arial" panose="020B0604020202020204" pitchFamily="34" charset="0"/>
                        <a:buChar char="•"/>
                      </a:pPr>
                      <a:r>
                        <a:rPr lang="en-US" sz="1800" i="0" u="none" strike="noStrike" dirty="0" smtClean="0">
                          <a:latin typeface="Calibri" pitchFamily="34" charset="0"/>
                        </a:rPr>
                        <a:t>Long-term measurements of soil carbon changes  </a:t>
                      </a:r>
                      <a:endParaRPr lang="en-US"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736373">
                <a:tc>
                  <a:txBody>
                    <a:bodyPr/>
                    <a:lstStyle/>
                    <a:p>
                      <a:pPr algn="ctr" rtl="0" fontAlgn="t"/>
                      <a:r>
                        <a:rPr lang="de-DE" sz="1800" b="1" u="none" strike="noStrike" dirty="0" err="1">
                          <a:latin typeface="Calibri" pitchFamily="34" charset="0"/>
                        </a:rPr>
                        <a:t>Biomass</a:t>
                      </a:r>
                      <a:r>
                        <a:rPr lang="de-DE" sz="1800" b="1" u="none" strike="noStrike" dirty="0">
                          <a:latin typeface="Calibri" pitchFamily="34" charset="0"/>
                        </a:rPr>
                        <a:t> </a:t>
                      </a:r>
                      <a:r>
                        <a:rPr lang="de-DE" sz="1800" b="1" u="none" strike="noStrike" dirty="0" err="1">
                          <a:latin typeface="Calibri" pitchFamily="34" charset="0"/>
                        </a:rPr>
                        <a:t>burning</a:t>
                      </a:r>
                      <a:r>
                        <a:rPr lang="de-DE" sz="1800" b="1" u="none" strike="noStrike" dirty="0">
                          <a:latin typeface="Calibri" pitchFamily="34" charset="0"/>
                        </a:rPr>
                        <a:t> </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fontAlgn="t"/>
                      <a:r>
                        <a:rPr lang="de-DE" sz="1800" u="none" strike="noStrike" dirty="0" smtClean="0">
                          <a:latin typeface="Calibri" pitchFamily="34" charset="0"/>
                        </a:rPr>
                        <a:t>Emissions of several GHGs</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de-DE" sz="1800" i="0" u="none" strike="noStrike" dirty="0" smtClean="0">
                          <a:latin typeface="Calibri" pitchFamily="34" charset="0"/>
                        </a:rPr>
                        <a:t>Records</a:t>
                      </a:r>
                      <a:r>
                        <a:rPr lang="de-DE" sz="1800" i="0" u="none" strike="noStrike" baseline="0" dirty="0" smtClean="0">
                          <a:latin typeface="Calibri" pitchFamily="34" charset="0"/>
                        </a:rPr>
                        <a:t> </a:t>
                      </a:r>
                      <a:r>
                        <a:rPr lang="de-DE" sz="1800" i="0" u="none" strike="noStrike" baseline="0" dirty="0" err="1" smtClean="0">
                          <a:latin typeface="Calibri" pitchFamily="34" charset="0"/>
                        </a:rPr>
                        <a:t>of</a:t>
                      </a:r>
                      <a:r>
                        <a:rPr lang="de-DE" sz="1800" i="0" u="none" strike="noStrike" baseline="0" dirty="0" smtClean="0">
                          <a:latin typeface="Calibri" pitchFamily="34" charset="0"/>
                        </a:rPr>
                        <a:t> </a:t>
                      </a:r>
                      <a:r>
                        <a:rPr lang="de-DE" sz="1800" i="0" u="none" strike="noStrike" baseline="0" dirty="0" err="1" smtClean="0">
                          <a:latin typeface="Calibri" pitchFamily="34" charset="0"/>
                        </a:rPr>
                        <a:t>fire</a:t>
                      </a:r>
                      <a:r>
                        <a:rPr lang="de-DE" sz="1800" i="0" u="none" strike="noStrike" baseline="0" dirty="0" smtClean="0">
                          <a:latin typeface="Calibri" pitchFamily="34" charset="0"/>
                        </a:rPr>
                        <a:t> </a:t>
                      </a:r>
                      <a:r>
                        <a:rPr lang="de-DE" sz="1800" i="0" u="none" strike="noStrike" baseline="0" dirty="0" err="1" smtClean="0">
                          <a:latin typeface="Calibri" pitchFamily="34" charset="0"/>
                        </a:rPr>
                        <a:t>events</a:t>
                      </a:r>
                      <a:r>
                        <a:rPr lang="de-DE" sz="1800" i="0" u="none" strike="noStrike" baseline="0" dirty="0" smtClean="0">
                          <a:latin typeface="Calibri" pitchFamily="34" charset="0"/>
                        </a:rPr>
                        <a:t> </a:t>
                      </a:r>
                      <a:endParaRPr lang="de-DE" sz="1800" i="0" u="none" strike="noStrike" dirty="0">
                        <a:latin typeface="Calibri" pitchFamily="34" charset="0"/>
                      </a:endParaRPr>
                    </a:p>
                    <a:p>
                      <a:pPr marL="182880" indent="-182880" algn="l" rtl="0" fontAlgn="t">
                        <a:buFont typeface="Arial" panose="020B0604020202020204" pitchFamily="34" charset="0"/>
                        <a:buChar char="•"/>
                      </a:pPr>
                      <a:r>
                        <a:rPr lang="de-DE" sz="1800" i="0" u="none" strike="noStrike" dirty="0" err="1">
                          <a:latin typeface="Calibri" pitchFamily="34" charset="0"/>
                        </a:rPr>
                        <a:t>Satellite</a:t>
                      </a:r>
                      <a:r>
                        <a:rPr lang="de-DE" sz="1800" i="0" u="none" strike="noStrike" dirty="0">
                          <a:latin typeface="Calibri" pitchFamily="34" charset="0"/>
                        </a:rPr>
                        <a:t> </a:t>
                      </a:r>
                      <a:r>
                        <a:rPr lang="de-DE" sz="1800" i="0" u="none" strike="noStrike" dirty="0" err="1" smtClean="0">
                          <a:latin typeface="Calibri" pitchFamily="34" charset="0"/>
                        </a:rPr>
                        <a:t>data</a:t>
                      </a:r>
                      <a:endParaRPr lang="de-DE" sz="1800" i="0" u="none" strike="noStrike" dirty="0" smtClean="0">
                        <a:latin typeface="Calibri" pitchFamily="34" charset="0"/>
                      </a:endParaRPr>
                    </a:p>
                    <a:p>
                      <a:pPr marL="182880" indent="-182880" algn="l" rtl="0" fontAlgn="t">
                        <a:buFont typeface="Arial" panose="020B0604020202020204" pitchFamily="34" charset="0"/>
                        <a:buChar char="•"/>
                      </a:pPr>
                      <a:r>
                        <a:rPr lang="en-US" sz="1800" i="0" u="none" strike="noStrike" dirty="0" smtClean="0">
                          <a:latin typeface="Calibri" pitchFamily="34" charset="0"/>
                        </a:rPr>
                        <a:t>Emission</a:t>
                      </a:r>
                      <a:r>
                        <a:rPr lang="en-US" sz="1800" i="0" u="none" strike="noStrike" baseline="0" dirty="0" smtClean="0">
                          <a:latin typeface="Calibri" pitchFamily="34" charset="0"/>
                        </a:rPr>
                        <a:t> factor measurements</a:t>
                      </a:r>
                      <a:endParaRPr lang="de-DE" sz="1800" i="0" u="none" strike="noStrike" dirty="0">
                        <a:latin typeface="Calibri"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de-DE" sz="1800" i="0" u="none" strike="noStrike" dirty="0" err="1">
                          <a:latin typeface="Calibri" pitchFamily="34" charset="0"/>
                        </a:rPr>
                        <a:t>Satellite</a:t>
                      </a:r>
                      <a:r>
                        <a:rPr lang="de-DE" sz="1800" i="0" u="none" strike="noStrike" dirty="0">
                          <a:latin typeface="Calibri" pitchFamily="34" charset="0"/>
                        </a:rPr>
                        <a:t> </a:t>
                      </a:r>
                      <a:r>
                        <a:rPr lang="de-DE" sz="1800" i="0" u="none" strike="noStrike" dirty="0" err="1">
                          <a:latin typeface="Calibri" pitchFamily="34" charset="0"/>
                        </a:rPr>
                        <a:t>data</a:t>
                      </a:r>
                      <a:r>
                        <a:rPr lang="de-DE" sz="1800" i="0" u="none" strike="noStrike" dirty="0">
                          <a:latin typeface="Calibri" pitchFamily="34" charset="0"/>
                        </a:rPr>
                        <a:t> </a:t>
                      </a:r>
                      <a:r>
                        <a:rPr lang="de-DE" sz="1800" i="0" u="none" strike="noStrike" dirty="0" err="1">
                          <a:latin typeface="Calibri" pitchFamily="34" charset="0"/>
                        </a:rPr>
                        <a:t>products</a:t>
                      </a:r>
                      <a:r>
                        <a:rPr lang="de-DE" sz="1800" i="0" u="none" strike="noStrike" dirty="0">
                          <a:latin typeface="Calibri" pitchFamily="34" charset="0"/>
                        </a:rPr>
                        <a:t> </a:t>
                      </a:r>
                    </a:p>
                    <a:p>
                      <a:pPr marL="182880" indent="-182880" algn="l" rtl="0" fontAlgn="t">
                        <a:buFont typeface="Arial" panose="020B0604020202020204" pitchFamily="34" charset="0"/>
                        <a:buChar char="•"/>
                      </a:pPr>
                      <a:r>
                        <a:rPr lang="en-US" sz="1800" i="0" u="none" strike="noStrike" dirty="0">
                          <a:latin typeface="Calibri" pitchFamily="34" charset="0"/>
                        </a:rPr>
                        <a:t>Fire regime, area, </a:t>
                      </a:r>
                      <a:r>
                        <a:rPr lang="en-US" sz="1800" i="0" u="none" strike="noStrike" dirty="0" smtClean="0">
                          <a:latin typeface="Calibri" pitchFamily="34" charset="0"/>
                        </a:rPr>
                        <a:t>frequency, and </a:t>
                      </a:r>
                      <a:r>
                        <a:rPr lang="en-US" sz="1800" i="0" u="none" strike="noStrike" dirty="0">
                          <a:latin typeface="Calibri" pitchFamily="34" charset="0"/>
                        </a:rPr>
                        <a:t>emissions </a:t>
                      </a:r>
                      <a:endParaRPr lang="en-US"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r h="472364">
                <a:tc>
                  <a:txBody>
                    <a:bodyPr/>
                    <a:lstStyle/>
                    <a:p>
                      <a:pPr algn="ctr" rtl="0" fontAlgn="t"/>
                      <a:r>
                        <a:rPr lang="de-DE" sz="1800" b="1" u="none" strike="noStrike" dirty="0" err="1">
                          <a:latin typeface="Calibri" pitchFamily="34" charset="0"/>
                        </a:rPr>
                        <a:t>Ancillary</a:t>
                      </a:r>
                      <a:r>
                        <a:rPr lang="de-DE" sz="1800" b="1" u="none" strike="noStrike" dirty="0">
                          <a:latin typeface="Calibri" pitchFamily="34" charset="0"/>
                        </a:rPr>
                        <a:t> </a:t>
                      </a:r>
                      <a:r>
                        <a:rPr lang="de-DE" sz="1800" b="1" u="none" strike="noStrike" dirty="0" smtClean="0">
                          <a:latin typeface="Calibri" pitchFamily="34" charset="0"/>
                        </a:rPr>
                        <a:t>(</a:t>
                      </a:r>
                      <a:r>
                        <a:rPr lang="de-DE" sz="1800" b="1" u="none" strike="noStrike" dirty="0" err="1" smtClean="0">
                          <a:latin typeface="Calibri" pitchFamily="34" charset="0"/>
                        </a:rPr>
                        <a:t>spatial</a:t>
                      </a:r>
                      <a:r>
                        <a:rPr lang="de-DE" sz="1800" b="1" u="none" strike="noStrike" dirty="0" smtClean="0">
                          <a:latin typeface="Calibri" pitchFamily="34" charset="0"/>
                        </a:rPr>
                        <a:t>) </a:t>
                      </a:r>
                      <a:r>
                        <a:rPr lang="de-DE" sz="1800" b="1" u="none" strike="noStrike" dirty="0" err="1">
                          <a:latin typeface="Calibri" pitchFamily="34" charset="0"/>
                        </a:rPr>
                        <a:t>data</a:t>
                      </a:r>
                      <a:r>
                        <a:rPr lang="de-DE" sz="1800" b="1" u="none" strike="noStrike" dirty="0">
                          <a:latin typeface="Calibri" pitchFamily="34" charset="0"/>
                        </a:rPr>
                        <a:t> </a:t>
                      </a:r>
                      <a:endParaRPr lang="de-DE" sz="1800" b="1"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algn="l" rtl="0" fontAlgn="t"/>
                      <a:r>
                        <a:rPr lang="en-US" sz="1800" u="none" strike="noStrike" dirty="0">
                          <a:latin typeface="Calibri" pitchFamily="34" charset="0"/>
                        </a:rPr>
                        <a:t>Drivers </a:t>
                      </a:r>
                      <a:r>
                        <a:rPr lang="en-US" sz="1800" u="none" strike="noStrike" dirty="0" smtClean="0">
                          <a:latin typeface="Calibri" pitchFamily="34" charset="0"/>
                        </a:rPr>
                        <a:t>and</a:t>
                      </a:r>
                      <a:r>
                        <a:rPr lang="en-US" sz="1800" u="none" strike="noStrike" baseline="0" dirty="0" smtClean="0">
                          <a:latin typeface="Calibri" pitchFamily="34" charset="0"/>
                        </a:rPr>
                        <a:t> </a:t>
                      </a:r>
                      <a:r>
                        <a:rPr lang="en-US" sz="1800" u="none" strike="noStrike" dirty="0" smtClean="0">
                          <a:latin typeface="Calibri" pitchFamily="34" charset="0"/>
                        </a:rPr>
                        <a:t>factors of forest changes</a:t>
                      </a:r>
                      <a:endParaRPr lang="en-US"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c>
                  <a:txBody>
                    <a:bodyPr/>
                    <a:lstStyle/>
                    <a:p>
                      <a:pPr marL="182880" indent="-182880" algn="l" rtl="0" fontAlgn="t">
                        <a:buFont typeface="Arial" panose="020B0604020202020204" pitchFamily="34" charset="0"/>
                        <a:buChar char="•"/>
                      </a:pPr>
                      <a:r>
                        <a:rPr lang="de-DE" sz="1800" i="0" u="none" strike="noStrike" dirty="0" err="1">
                          <a:latin typeface="Calibri" pitchFamily="34" charset="0"/>
                        </a:rPr>
                        <a:t>Topographic</a:t>
                      </a:r>
                      <a:r>
                        <a:rPr lang="de-DE" sz="1800" i="0" u="none" strike="noStrike" dirty="0">
                          <a:latin typeface="Calibri" pitchFamily="34" charset="0"/>
                        </a:rPr>
                        <a:t> </a:t>
                      </a:r>
                      <a:r>
                        <a:rPr lang="de-DE" sz="1800" i="0" u="none" strike="noStrike" dirty="0" err="1">
                          <a:latin typeface="Calibri" pitchFamily="34" charset="0"/>
                        </a:rPr>
                        <a:t>maps</a:t>
                      </a:r>
                      <a:r>
                        <a:rPr lang="de-DE" sz="1800" i="0" u="none" strike="noStrike" dirty="0">
                          <a:latin typeface="Calibri" pitchFamily="34" charset="0"/>
                        </a:rPr>
                        <a:t> </a:t>
                      </a:r>
                      <a:endParaRPr lang="de-DE" sz="1800" i="0" u="none" strike="noStrike" dirty="0" smtClean="0">
                        <a:latin typeface="Calibri" pitchFamily="34" charset="0"/>
                      </a:endParaRPr>
                    </a:p>
                    <a:p>
                      <a:pPr marL="182880" indent="-182880" algn="l" rtl="0" fontAlgn="t">
                        <a:buFont typeface="Arial" panose="020B0604020202020204" pitchFamily="34" charset="0"/>
                        <a:buChar char="•"/>
                      </a:pPr>
                      <a:r>
                        <a:rPr lang="en-US" sz="1800" i="0" kern="1200" dirty="0" smtClean="0">
                          <a:solidFill>
                            <a:schemeClr val="dk1"/>
                          </a:solidFill>
                          <a:latin typeface="Calibri" pitchFamily="34" charset="0"/>
                          <a:ea typeface="+mn-ea"/>
                          <a:cs typeface="+mn-cs"/>
                        </a:rPr>
                        <a:t>Field surveys</a:t>
                      </a:r>
                    </a:p>
                    <a:p>
                      <a:pPr marL="182880" indent="-182880" algn="l" rtl="0" fontAlgn="t">
                        <a:buFont typeface="Arial" panose="020B0604020202020204" pitchFamily="34" charset="0"/>
                        <a:buChar char="•"/>
                      </a:pPr>
                      <a:r>
                        <a:rPr lang="en-US" sz="1800" i="0" kern="1200" dirty="0" smtClean="0">
                          <a:solidFill>
                            <a:schemeClr val="dk1"/>
                          </a:solidFill>
                          <a:latin typeface="Calibri" pitchFamily="34" charset="0"/>
                          <a:ea typeface="+mn-ea"/>
                          <a:cs typeface="+mn-cs"/>
                        </a:rPr>
                        <a:t>Census data</a:t>
                      </a:r>
                      <a:endParaRPr lang="de-DE" sz="1800" b="0" i="0" u="none" strike="noStrike" dirty="0">
                        <a:solidFill>
                          <a:srgbClr val="000000"/>
                        </a:solidFill>
                        <a:latin typeface="Calibri" pitchFamily="34" charset="0"/>
                        <a:ea typeface="Tahoma" pitchFamily="34" charset="0"/>
                        <a:cs typeface="Tahoma" pitchFamily="34" charset="0"/>
                      </a:endParaRPr>
                    </a:p>
                  </a:txBody>
                  <a:tcPr marL="72000" marR="72000" marT="4180" marB="0"/>
                </a:tc>
                <a:tc>
                  <a:txBody>
                    <a:bodyPr/>
                    <a:lstStyle/>
                    <a:p>
                      <a:pPr marL="182880" indent="-182880" algn="l" rtl="0" fontAlgn="t">
                        <a:buFont typeface="Arial" panose="020B0604020202020204" pitchFamily="34" charset="0"/>
                        <a:buChar char="•"/>
                      </a:pPr>
                      <a:r>
                        <a:rPr lang="en-US" sz="1800" i="0" u="none" strike="noStrike" dirty="0">
                          <a:latin typeface="Calibri" pitchFamily="34" charset="0"/>
                        </a:rPr>
                        <a:t>GIS-datasets on </a:t>
                      </a:r>
                      <a:r>
                        <a:rPr lang="en-US" sz="1800" i="0" u="none" strike="noStrike" dirty="0" smtClean="0">
                          <a:latin typeface="Calibri" pitchFamily="34" charset="0"/>
                        </a:rPr>
                        <a:t>population, roads</a:t>
                      </a:r>
                      <a:r>
                        <a:rPr lang="en-US" sz="1800" i="0" u="none" strike="noStrike" dirty="0">
                          <a:latin typeface="Calibri" pitchFamily="34" charset="0"/>
                        </a:rPr>
                        <a:t>, land use, planning, topography, </a:t>
                      </a:r>
                      <a:r>
                        <a:rPr lang="en-US" sz="1800" i="0" u="none" strike="noStrike" dirty="0" smtClean="0">
                          <a:latin typeface="Calibri" pitchFamily="34" charset="0"/>
                        </a:rPr>
                        <a:t>settlements, etc.</a:t>
                      </a:r>
                      <a:endParaRPr lang="en-US" sz="1800" b="0" i="0" u="none" strike="noStrike" dirty="0">
                        <a:solidFill>
                          <a:srgbClr val="000000"/>
                        </a:solidFill>
                        <a:latin typeface="Calibri" pitchFamily="34" charset="0"/>
                        <a:ea typeface="Tahoma" pitchFamily="34" charset="0"/>
                        <a:cs typeface="Tahoma" pitchFamily="34" charset="0"/>
                      </a:endParaRPr>
                    </a:p>
                  </a:txBody>
                  <a:tcPr marL="72000" marR="72000" marT="418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50467"/>
          </a:xfrm>
        </p:spPr>
        <p:txBody>
          <a:bodyPr/>
          <a:lstStyle/>
          <a:p>
            <a:pPr marL="0" indent="0">
              <a:lnSpc>
                <a:spcPct val="100000"/>
              </a:lnSpc>
            </a:pPr>
            <a:r>
              <a:rPr lang="en-GB" sz="2400" dirty="0"/>
              <a:t>Analysis of drivers of deforestation and processes affecting forest carbon stocks</a:t>
            </a:r>
          </a:p>
        </p:txBody>
      </p:sp>
      <p:sp>
        <p:nvSpPr>
          <p:cNvPr id="3" name="Text Placeholder 2"/>
          <p:cNvSpPr>
            <a:spLocks noGrp="1"/>
          </p:cNvSpPr>
          <p:nvPr>
            <p:ph type="body" sz="quarter" idx="10"/>
          </p:nvPr>
        </p:nvSpPr>
        <p:spPr>
          <a:xfrm>
            <a:off x="421200" y="1282534"/>
            <a:ext cx="8521188" cy="4689815"/>
          </a:xfrm>
        </p:spPr>
        <p:txBody>
          <a:bodyPr/>
          <a:lstStyle/>
          <a:p>
            <a:pPr marL="342900" lvl="0" indent="-342900">
              <a:lnSpc>
                <a:spcPts val="1920"/>
              </a:lnSpc>
              <a:buSzPct val="100000"/>
              <a:buFont typeface="+mj-lt"/>
              <a:buAutoNum type="arabicPeriod"/>
            </a:pPr>
            <a:r>
              <a:rPr lang="en-GB" sz="1600" dirty="0" smtClean="0"/>
              <a:t>Forest </a:t>
            </a:r>
            <a:r>
              <a:rPr lang="en-GB" sz="1600" dirty="0"/>
              <a:t>land conversion for agriculture (livestock, crops, and aquaculture)</a:t>
            </a:r>
          </a:p>
          <a:p>
            <a:pPr marL="342900" lvl="0" indent="-342900">
              <a:lnSpc>
                <a:spcPts val="1920"/>
              </a:lnSpc>
              <a:buSzPct val="100000"/>
              <a:buFont typeface="+mj-lt"/>
              <a:buAutoNum type="arabicPeriod"/>
            </a:pPr>
            <a:r>
              <a:rPr lang="en-GB" sz="1600" dirty="0"/>
              <a:t>Forest land conversion for mining</a:t>
            </a:r>
          </a:p>
          <a:p>
            <a:pPr marL="342900" lvl="0" indent="-342900">
              <a:lnSpc>
                <a:spcPts val="1920"/>
              </a:lnSpc>
              <a:buSzPct val="100000"/>
              <a:buFont typeface="+mj-lt"/>
              <a:buAutoNum type="arabicPeriod"/>
            </a:pPr>
            <a:r>
              <a:rPr lang="en-GB" sz="1600" dirty="0"/>
              <a:t>Logging activities</a:t>
            </a:r>
          </a:p>
          <a:p>
            <a:pPr marL="342900" lvl="0" indent="-342900">
              <a:lnSpc>
                <a:spcPts val="1920"/>
              </a:lnSpc>
              <a:buSzPct val="100000"/>
              <a:buFont typeface="+mj-lt"/>
              <a:buAutoNum type="arabicPeriod"/>
            </a:pPr>
            <a:r>
              <a:rPr lang="en-GB" sz="1600" dirty="0"/>
              <a:t>Forest land conversion for roads</a:t>
            </a:r>
          </a:p>
          <a:p>
            <a:pPr marL="342900" lvl="0" indent="-342900">
              <a:lnSpc>
                <a:spcPts val="1920"/>
              </a:lnSpc>
              <a:buSzPct val="100000"/>
              <a:buFont typeface="+mj-lt"/>
              <a:buAutoNum type="arabicPeriod"/>
            </a:pPr>
            <a:r>
              <a:rPr lang="en-GB" sz="1600" dirty="0"/>
              <a:t>Forest land conversion for urban development (housing)</a:t>
            </a:r>
          </a:p>
          <a:p>
            <a:pPr marL="342900" lvl="0" indent="-342900">
              <a:lnSpc>
                <a:spcPts val="1920"/>
              </a:lnSpc>
              <a:buSzPct val="100000"/>
              <a:buFont typeface="+mj-lt"/>
              <a:buAutoNum type="arabicPeriod"/>
            </a:pPr>
            <a:r>
              <a:rPr lang="en-GB" sz="1600" dirty="0"/>
              <a:t>Forest land conversion for local agricultural economies in transition</a:t>
            </a:r>
          </a:p>
          <a:p>
            <a:pPr marL="342900" lvl="0" indent="-342900">
              <a:lnSpc>
                <a:spcPts val="1920"/>
              </a:lnSpc>
              <a:buSzPct val="100000"/>
              <a:buFont typeface="+mj-lt"/>
              <a:buAutoNum type="arabicPeriod"/>
            </a:pPr>
            <a:r>
              <a:rPr lang="en-GB" sz="1600" dirty="0"/>
              <a:t>Forest land conversion for energy development</a:t>
            </a:r>
          </a:p>
          <a:p>
            <a:pPr marL="342900" lvl="0" indent="-342900">
              <a:lnSpc>
                <a:spcPts val="1920"/>
              </a:lnSpc>
              <a:buSzPct val="100000"/>
              <a:buFont typeface="+mj-lt"/>
              <a:buAutoNum type="arabicPeriod"/>
            </a:pPr>
            <a:r>
              <a:rPr lang="en-GB" sz="1600" dirty="0"/>
              <a:t>Fires (fires for sustainable use are not included)</a:t>
            </a:r>
          </a:p>
          <a:p>
            <a:pPr marL="342900" lvl="0" indent="-342900">
              <a:lnSpc>
                <a:spcPts val="1920"/>
              </a:lnSpc>
              <a:buSzPct val="100000"/>
              <a:buFont typeface="+mj-lt"/>
              <a:buAutoNum type="arabicPeriod"/>
            </a:pPr>
            <a:r>
              <a:rPr lang="en-GB" sz="1600" dirty="0" smtClean="0"/>
              <a:t>Issues </a:t>
            </a:r>
            <a:r>
              <a:rPr lang="en-GB" sz="1600" dirty="0"/>
              <a:t>of subsistence farming (</a:t>
            </a:r>
            <a:r>
              <a:rPr lang="en-GB" sz="1600" dirty="0" smtClean="0"/>
              <a:t>including </a:t>
            </a:r>
            <a:r>
              <a:rPr lang="en-GB" sz="1600" dirty="0"/>
              <a:t>fire)</a:t>
            </a:r>
          </a:p>
          <a:p>
            <a:pPr marL="342900" lvl="0" indent="-342900">
              <a:lnSpc>
                <a:spcPts val="1920"/>
              </a:lnSpc>
              <a:buSzPct val="100000"/>
              <a:buFont typeface="+mj-lt"/>
              <a:buAutoNum type="arabicPeriod"/>
            </a:pPr>
            <a:r>
              <a:rPr lang="en-GB" sz="1600" dirty="0"/>
              <a:t>Forest protection</a:t>
            </a:r>
          </a:p>
          <a:p>
            <a:pPr marL="342900" lvl="0" indent="-342900">
              <a:lnSpc>
                <a:spcPts val="1920"/>
              </a:lnSpc>
              <a:buSzPct val="100000"/>
              <a:buFont typeface="+mj-lt"/>
              <a:buAutoNum type="arabicPeriod"/>
            </a:pPr>
            <a:r>
              <a:rPr lang="en-GB" sz="1600" dirty="0"/>
              <a:t>Mangrove improvement for sea defence purposes (agricultural fires and accidental burning of forest</a:t>
            </a:r>
            <a:r>
              <a:rPr lang="en-GB" sz="1600" dirty="0" smtClean="0"/>
              <a:t>)</a:t>
            </a:r>
            <a:endParaRPr lang="en-GB" sz="1600" dirty="0"/>
          </a:p>
        </p:txBody>
      </p:sp>
    </p:spTree>
    <p:extLst>
      <p:ext uri="{BB962C8B-B14F-4D97-AF65-F5344CB8AC3E}">
        <p14:creationId xmlns:p14="http://schemas.microsoft.com/office/powerpoint/2010/main" val="362377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076098"/>
          </a:xfrm>
        </p:spPr>
        <p:txBody>
          <a:bodyPr/>
          <a:lstStyle/>
          <a:p>
            <a:r>
              <a:rPr lang="en-GB" sz="2800" dirty="0"/>
              <a:t>Analysis of drivers of deforestation and processes affecting forest carbon stocks</a:t>
            </a:r>
          </a:p>
        </p:txBody>
      </p:sp>
      <p:sp>
        <p:nvSpPr>
          <p:cNvPr id="3" name="Text Placeholder 2"/>
          <p:cNvSpPr>
            <a:spLocks noGrp="1"/>
          </p:cNvSpPr>
          <p:nvPr>
            <p:ph type="body" sz="quarter" idx="10"/>
          </p:nvPr>
        </p:nvSpPr>
        <p:spPr>
          <a:xfrm>
            <a:off x="421200" y="1793168"/>
            <a:ext cx="8521188" cy="3431976"/>
          </a:xfrm>
        </p:spPr>
        <p:txBody>
          <a:bodyPr/>
          <a:lstStyle/>
          <a:p>
            <a:pPr lvl="0"/>
            <a:r>
              <a:rPr lang="en-GB" dirty="0" smtClean="0"/>
              <a:t>Responsible </a:t>
            </a:r>
            <a:r>
              <a:rPr lang="en-GB" dirty="0"/>
              <a:t>group / institution for the execution of the activity</a:t>
            </a:r>
          </a:p>
          <a:p>
            <a:pPr lvl="0"/>
            <a:r>
              <a:rPr lang="en-GB" dirty="0"/>
              <a:t>Effects on the forest (carbon effect per ha): sink or source</a:t>
            </a:r>
          </a:p>
          <a:p>
            <a:pPr lvl="0"/>
            <a:r>
              <a:rPr lang="en-GB" dirty="0"/>
              <a:t>Size of the area affected</a:t>
            </a:r>
          </a:p>
          <a:p>
            <a:pPr lvl="0"/>
            <a:r>
              <a:rPr lang="en-GB" dirty="0"/>
              <a:t>Importance  with respect to carbon impact and </a:t>
            </a:r>
            <a:r>
              <a:rPr lang="en-GB" dirty="0" smtClean="0"/>
              <a:t>area</a:t>
            </a:r>
            <a:endParaRPr lang="en-GB" dirty="0"/>
          </a:p>
        </p:txBody>
      </p:sp>
    </p:spTree>
    <p:extLst>
      <p:ext uri="{BB962C8B-B14F-4D97-AF65-F5344CB8AC3E}">
        <p14:creationId xmlns:p14="http://schemas.microsoft.com/office/powerpoint/2010/main" val="1820178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z="2600" dirty="0"/>
              <a:t>K</a:t>
            </a:r>
            <a:r>
              <a:rPr lang="en-GB" sz="2600" dirty="0" smtClean="0"/>
              <a:t>ey action areas for capacity-building activities</a:t>
            </a:r>
            <a:endParaRPr lang="en-US" sz="2600" dirty="0"/>
          </a:p>
        </p:txBody>
      </p:sp>
      <p:sp>
        <p:nvSpPr>
          <p:cNvPr id="3" name="Tijdelijke aanduiding voor tekst 2"/>
          <p:cNvSpPr>
            <a:spLocks noGrp="1"/>
          </p:cNvSpPr>
          <p:nvPr>
            <p:ph type="body" sz="quarter" idx="10"/>
          </p:nvPr>
        </p:nvSpPr>
        <p:spPr>
          <a:xfrm>
            <a:off x="421200" y="1223159"/>
            <a:ext cx="8521188" cy="4370120"/>
          </a:xfrm>
        </p:spPr>
        <p:txBody>
          <a:bodyPr/>
          <a:lstStyle/>
          <a:p>
            <a:pPr marL="457200" lvl="0" indent="-457200">
              <a:buSzPct val="100000"/>
              <a:buFont typeface="+mj-lt"/>
              <a:buAutoNum type="arabicPeriod"/>
            </a:pPr>
            <a:r>
              <a:rPr lang="en-GB" dirty="0" smtClean="0"/>
              <a:t>Develop and implement a national mechanism and institutional framework</a:t>
            </a:r>
            <a:endParaRPr lang="nl-NL" dirty="0" smtClean="0"/>
          </a:p>
          <a:p>
            <a:pPr marL="457200" lvl="0" indent="-457200">
              <a:buSzPct val="100000"/>
              <a:buFont typeface="+mj-lt"/>
              <a:buAutoNum type="arabicPeriod"/>
            </a:pPr>
            <a:r>
              <a:rPr lang="en-GB" dirty="0" smtClean="0"/>
              <a:t>Conduct a comprehensive forest area change assessment for a historical period</a:t>
            </a:r>
            <a:endParaRPr lang="nl-NL" dirty="0" smtClean="0"/>
          </a:p>
          <a:p>
            <a:pPr marL="457200" lvl="0" indent="-457200">
              <a:buSzPct val="100000"/>
              <a:buFont typeface="+mj-lt"/>
              <a:buAutoNum type="arabicPeriod"/>
            </a:pPr>
            <a:r>
              <a:rPr lang="en-GB" dirty="0" smtClean="0"/>
              <a:t>Build carbon stock measurement capacities</a:t>
            </a:r>
            <a:endParaRPr lang="nl-NL" dirty="0" smtClean="0"/>
          </a:p>
          <a:p>
            <a:pPr marL="457200" lvl="0" indent="-457200">
              <a:buSzPct val="100000"/>
              <a:buFont typeface="+mj-lt"/>
              <a:buAutoNum type="arabicPeriod"/>
            </a:pPr>
            <a:r>
              <a:rPr lang="en-GB" dirty="0" smtClean="0"/>
              <a:t>Develop MRV for a set of REDD demonstration activities, with the focus on key drivers / processes</a:t>
            </a:r>
            <a:endParaRPr lang="nl-NL" dirty="0" smtClean="0"/>
          </a:p>
          <a:p>
            <a:pPr marL="457200" lvl="0" indent="-457200">
              <a:buSzPct val="100000"/>
              <a:buFont typeface="+mj-lt"/>
              <a:buAutoNum type="arabicPeriod"/>
            </a:pPr>
            <a:r>
              <a:rPr lang="en-GB" dirty="0" smtClean="0"/>
              <a:t>Engage with international community</a:t>
            </a:r>
            <a:endParaRPr lang="nl-NL" dirty="0" smtClean="0"/>
          </a:p>
          <a:p>
            <a:pPr marL="457200" lvl="0" indent="-457200">
              <a:buSzPct val="100000"/>
              <a:buFont typeface="+mj-lt"/>
              <a:buAutoNum type="arabicPeriod"/>
            </a:pPr>
            <a:r>
              <a:rPr lang="en-GB" dirty="0" smtClean="0"/>
              <a:t>Sustain internal communication mechanism on MRV</a:t>
            </a:r>
            <a:endParaRPr lang="nl-NL" dirty="0" smtClean="0"/>
          </a:p>
          <a:p>
            <a:pPr marL="457200" indent="-457200">
              <a:buSzPct val="100000"/>
              <a:buFont typeface="+mj-lt"/>
              <a:buAutoNum type="arabicPeriod"/>
            </a:pPr>
            <a:r>
              <a:rPr lang="en-GB" dirty="0" smtClean="0"/>
              <a:t>Conduct / support research on key issues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16060</TotalTime>
  <Words>2042</Words>
  <Application>Microsoft Office PowerPoint</Application>
  <PresentationFormat>On-screen Show (4:3)</PresentationFormat>
  <Paragraphs>222</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Wageningen UR</vt:lpstr>
      <vt:lpstr>Module 1.2 Framework for building national forest monitoring systems for REDD+</vt:lpstr>
      <vt:lpstr>1. UN-REDD monitoring framework for the Democratic Republic of Congo (DRC)</vt:lpstr>
      <vt:lpstr>Integrated monitoring system</vt:lpstr>
      <vt:lpstr>Capacity building activities</vt:lpstr>
      <vt:lpstr>2. Establishment of a system for monitoring, reporting, and verification of REDD+ in Guyana</vt:lpstr>
      <vt:lpstr>Capacity gap assessment for Guyana</vt:lpstr>
      <vt:lpstr>Analysis of drivers of deforestation and processes affecting forest carbon stocks</vt:lpstr>
      <vt:lpstr>Analysis of drivers of deforestation and processes affecting forest carbon stocks</vt:lpstr>
      <vt:lpstr>Key action areas for capacity-building activities</vt:lpstr>
      <vt:lpstr>Capacity-building objectives for the different REDD+ implementation phases</vt:lpstr>
      <vt:lpstr>Development of institutional framework</vt:lpstr>
      <vt:lpstr>Recommended modules as follow-up</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798</cp:revision>
  <dcterms:created xsi:type="dcterms:W3CDTF">2011-09-29T08:30:03Z</dcterms:created>
  <dcterms:modified xsi:type="dcterms:W3CDTF">2015-05-20T11:08:08Z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